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9" r:id="rId2"/>
    <p:sldId id="290" r:id="rId3"/>
    <p:sldId id="263" r:id="rId4"/>
    <p:sldId id="270" r:id="rId5"/>
    <p:sldId id="266" r:id="rId6"/>
    <p:sldId id="273" r:id="rId7"/>
    <p:sldId id="275" r:id="rId8"/>
    <p:sldId id="276" r:id="rId9"/>
    <p:sldId id="277" r:id="rId10"/>
    <p:sldId id="278" r:id="rId11"/>
    <p:sldId id="280" r:id="rId12"/>
    <p:sldId id="281" r:id="rId13"/>
    <p:sldId id="282" r:id="rId14"/>
    <p:sldId id="291" r:id="rId15"/>
    <p:sldId id="292" r:id="rId16"/>
    <p:sldId id="293" r:id="rId17"/>
    <p:sldId id="294" r:id="rId18"/>
    <p:sldId id="295" r:id="rId19"/>
    <p:sldId id="303" r:id="rId20"/>
    <p:sldId id="296" r:id="rId21"/>
    <p:sldId id="304" r:id="rId22"/>
    <p:sldId id="297" r:id="rId23"/>
    <p:sldId id="298" r:id="rId24"/>
    <p:sldId id="299" r:id="rId25"/>
    <p:sldId id="300" r:id="rId26"/>
    <p:sldId id="301" r:id="rId27"/>
    <p:sldId id="30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87" autoAdjust="0"/>
  </p:normalViewPr>
  <p:slideViewPr>
    <p:cSldViewPr>
      <p:cViewPr>
        <p:scale>
          <a:sx n="90" d="100"/>
          <a:sy n="90" d="100"/>
        </p:scale>
        <p:origin x="-816" y="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3C8F5-2962-41DE-AB93-0B7B67584AB8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9EEB6-B015-4565-AC79-6EBE91A10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53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9EEB6-B015-4565-AC79-6EBE91A10C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2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9EEB6-B015-4565-AC79-6EBE91A10C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63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9EEB6-B015-4565-AC79-6EBE91A10C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63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9EEB6-B015-4565-AC79-6EBE91A10C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56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9EEB6-B015-4565-AC79-6EBE91A10C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56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9EEB6-B015-4565-AC79-6EBE91A10C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53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1"/>
          <p:cNvSpPr>
            <a:spLocks noChangeShapeType="1"/>
          </p:cNvSpPr>
          <p:nvPr userDrawn="1"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28575">
            <a:solidFill>
              <a:srgbClr val="005B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28575">
            <a:solidFill>
              <a:srgbClr val="005B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Line 13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28575">
            <a:solidFill>
              <a:srgbClr val="E7512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Line 14"/>
          <p:cNvSpPr>
            <a:spLocks noChangeShapeType="1"/>
          </p:cNvSpPr>
          <p:nvPr userDrawn="1"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28575">
            <a:solidFill>
              <a:srgbClr val="005B7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562600"/>
            <a:ext cx="329247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4" name="Title Placeholder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mtClean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2165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12E8C-334D-4A98-8AAE-27A0793F6E55}" type="datetimeFigureOut">
              <a:rPr lang="en-US" altLang="en-US"/>
              <a:pPr>
                <a:defRPr/>
              </a:pPr>
              <a:t>8/15/2018</a:t>
            </a:fld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46C42-CD83-4F57-96B4-CCB5BBF994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699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EC5BD-0A1C-47E8-BB93-5E57C518DC13}" type="datetimeFigureOut">
              <a:rPr lang="en-US" altLang="en-US"/>
              <a:pPr>
                <a:defRPr/>
              </a:pPr>
              <a:t>8/15/2018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671BC-46B6-4600-A899-8BD857451C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429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7CB88-81A2-423D-A53D-8F2C6123A076}" type="datetimeFigureOut">
              <a:rPr lang="en-US" altLang="en-US"/>
              <a:pPr>
                <a:defRPr/>
              </a:pPr>
              <a:t>8/15/2018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5FAB3-CD7B-459A-8B10-5524502767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56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B4F29-636D-4C52-84F9-35CB8AA56A56}" type="datetimeFigureOut">
              <a:rPr lang="en-US" altLang="en-US"/>
              <a:pPr>
                <a:defRPr/>
              </a:pPr>
              <a:t>8/15/2018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5BA14-FC99-4313-A16A-FCA7C04E1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78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A2889-4EDF-4EEE-9BC2-BB3F79ED189C}" type="datetimeFigureOut">
              <a:rPr lang="en-US" altLang="en-US"/>
              <a:pPr>
                <a:defRPr/>
              </a:pPr>
              <a:t>8/15/2018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7EE4A-EBC4-40DA-9FF6-A3DA87F422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35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7A68F-A8CD-4FB7-BD11-3D03E413D931}" type="datetimeFigureOut">
              <a:rPr lang="en-US" altLang="en-US"/>
              <a:pPr>
                <a:defRPr/>
              </a:pPr>
              <a:t>8/15/2018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17299-DEED-4A4B-8568-B011720485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60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BED3D-FBBC-4DCC-A48B-31C56766B4E4}" type="datetimeFigureOut">
              <a:rPr lang="en-US" altLang="en-US"/>
              <a:pPr>
                <a:defRPr/>
              </a:pPr>
              <a:t>8/15/2018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BF3FC-C2C3-49DF-90A6-2EA02360B7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67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FF790-4D06-4C00-9B89-48760CD16C8F}" type="datetimeFigureOut">
              <a:rPr lang="en-US" altLang="en-US"/>
              <a:pPr>
                <a:defRPr/>
              </a:pPr>
              <a:t>8/15/2018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A8653-2B93-45F0-A6DC-311739A295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69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7AE16-CF4A-40A3-BE6D-3901D377A8A6}" type="datetimeFigureOut">
              <a:rPr lang="en-US" altLang="en-US"/>
              <a:pPr>
                <a:defRPr/>
              </a:pPr>
              <a:t>8/15/2018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95A37-3C17-4B2C-AC7C-E6ECAE1733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58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CFF62-CB79-436B-B940-48FBB6FBE12E}" type="datetimeFigureOut">
              <a:rPr lang="en-US" altLang="en-US"/>
              <a:pPr>
                <a:defRPr/>
              </a:pPr>
              <a:t>8/15/2018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FFA46-A9D2-481E-A75D-F21580E4AE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13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51C20-F13A-47C6-8100-C600B789DC88}" type="datetimeFigureOut">
              <a:rPr lang="en-US" altLang="en-US"/>
              <a:pPr>
                <a:defRPr/>
              </a:pPr>
              <a:t>8/15/2018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4901F-9BE2-47B7-8885-F8385887DE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56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05B55-9FF7-4295-BD59-C8ECA8963B9E}" type="datetimeFigureOut">
              <a:rPr lang="en-US" altLang="en-US"/>
              <a:pPr>
                <a:defRPr/>
              </a:pPr>
              <a:t>8/15/2018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1640F-DB8A-4F01-8445-AF10708F16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735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005B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7" name="Rectangle 8"/>
          <p:cNvSpPr>
            <a:spLocks noChangeArrowheads="1"/>
          </p:cNvSpPr>
          <p:nvPr userDrawn="1"/>
        </p:nvSpPr>
        <p:spPr bwMode="auto">
          <a:xfrm>
            <a:off x="0" y="0"/>
            <a:ext cx="76200" cy="6858000"/>
          </a:xfrm>
          <a:prstGeom prst="rect">
            <a:avLst/>
          </a:prstGeom>
          <a:solidFill>
            <a:srgbClr val="E751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34BF1A-2ADF-425F-A235-C184A4BE63A7}" type="datetimeFigureOut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8/15/2018</a:t>
            </a:fld>
            <a:endParaRPr lang="en-US" alt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F7A3EE-8E05-4F3F-A807-B9D0E72CE4E4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charset="0"/>
            </a:endParaRPr>
          </a:p>
        </p:txBody>
      </p:sp>
      <p:pic>
        <p:nvPicPr>
          <p:cNvPr id="1033" name="Picture 1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867400"/>
            <a:ext cx="329247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53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-33670" y="2209800"/>
            <a:ext cx="9177669" cy="2667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PI:  </a:t>
            </a:r>
            <a:r>
              <a:rPr lang="en-US" alt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Daniel </a:t>
            </a:r>
            <a:r>
              <a:rPr lang="en-US" altLang="en-US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E. Guerrero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Research Collaborators: Dr</a:t>
            </a:r>
            <a:r>
              <a:rPr lang="en-US" alt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. Alfred </a:t>
            </a:r>
            <a:r>
              <a:rPr lang="en-US" altLang="en-US" sz="24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Freilich</a:t>
            </a:r>
            <a:r>
              <a:rPr lang="en-US" alt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, </a:t>
            </a:r>
            <a:endParaRPr lang="en-US" altLang="en-US" sz="2400" b="1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Dr</a:t>
            </a:r>
            <a:r>
              <a:rPr lang="en-US" alt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. Stephen </a:t>
            </a:r>
            <a:r>
              <a:rPr lang="en-US" altLang="en-US" sz="24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Kelty</a:t>
            </a:r>
            <a:r>
              <a:rPr lang="en-US" alt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 </a:t>
            </a:r>
            <a:r>
              <a:rPr lang="en-US" alt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&amp; </a:t>
            </a:r>
            <a:r>
              <a:rPr lang="en-US" alt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Dr</a:t>
            </a:r>
            <a:r>
              <a:rPr lang="en-US" altLang="en-US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. Jose L. </a:t>
            </a:r>
            <a:r>
              <a:rPr lang="en-US" alt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charset="0"/>
              </a:rPr>
              <a:t>Lopez</a:t>
            </a:r>
            <a:endParaRPr lang="en-US" altLang="en-US" sz="24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cs typeface="Arial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685800"/>
            <a:ext cx="9144000" cy="1524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Investigation of Nitrogen Molecular Dynamics and Reaction Kinetics in an Industrial Ozone Generator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64282"/>
            <a:ext cx="284162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09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304800"/>
            <a:ext cx="8426450" cy="923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Effect of N</a:t>
            </a:r>
            <a:r>
              <a:rPr lang="en-US" altLang="zh-CN" sz="44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Conc. on Gas Temp.</a:t>
            </a:r>
          </a:p>
        </p:txBody>
      </p:sp>
      <p:pic>
        <p:nvPicPr>
          <p:cNvPr id="1843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89088"/>
            <a:ext cx="87630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83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0825" y="304800"/>
            <a:ext cx="8426450" cy="923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Effect of N</a:t>
            </a:r>
            <a:r>
              <a:rPr lang="en-US" altLang="zh-CN" sz="44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on Gas Temp. Cont.</a:t>
            </a:r>
          </a:p>
        </p:txBody>
      </p:sp>
      <p:pic>
        <p:nvPicPr>
          <p:cNvPr id="1945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76400"/>
            <a:ext cx="87407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41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0825" y="304800"/>
            <a:ext cx="8426450" cy="923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</a:t>
            </a:r>
            <a:r>
              <a:rPr lang="en-US" altLang="zh-CN" sz="44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 Temp and Pressure Effects </a:t>
            </a:r>
          </a:p>
        </p:txBody>
      </p:sp>
      <p:pic>
        <p:nvPicPr>
          <p:cNvPr id="2048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524000"/>
            <a:ext cx="898366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62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0825" y="304800"/>
            <a:ext cx="8426450" cy="923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</a:t>
            </a:r>
            <a:r>
              <a:rPr lang="en-US" altLang="zh-CN" sz="44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 Temp Effect </a:t>
            </a:r>
          </a:p>
        </p:txBody>
      </p:sp>
      <p:pic>
        <p:nvPicPr>
          <p:cNvPr id="21507" name="Picture 2" descr="C:\Users\PTS\Google Drive\ICOPS 2016\temp di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1524000"/>
            <a:ext cx="908526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17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10145"/>
            <a:ext cx="4572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464" y="1510145"/>
            <a:ext cx="4572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52400" y="274638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Working Hypothesis: Surface Effect</a:t>
            </a:r>
            <a:endParaRPr lang="en-US" altLang="zh-CN" sz="4200" b="1" baseline="-25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44781"/>
            <a:ext cx="4499264" cy="356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882" y="1544781"/>
            <a:ext cx="4461164" cy="356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603173" y="519445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600" b="1" dirty="0"/>
              <a:t>Figure 9. </a:t>
            </a:r>
            <a:r>
              <a:rPr lang="en-US" sz="1600" dirty="0"/>
              <a:t>Photograph of the discharge tube when operated without N</a:t>
            </a:r>
            <a:r>
              <a:rPr lang="en-US" sz="1600" baseline="-25000" dirty="0"/>
              <a:t>2</a:t>
            </a:r>
            <a:r>
              <a:rPr lang="en-US" sz="1600" dirty="0"/>
              <a:t> (top) and with 2.3% N</a:t>
            </a:r>
            <a:r>
              <a:rPr lang="en-US" sz="1600" baseline="-25000" dirty="0"/>
              <a:t>2</a:t>
            </a:r>
            <a:r>
              <a:rPr lang="en-US" sz="1600" dirty="0"/>
              <a:t> (bottom). </a:t>
            </a:r>
          </a:p>
        </p:txBody>
      </p:sp>
      <p:sp>
        <p:nvSpPr>
          <p:cNvPr id="2" name="Rectangle 1"/>
          <p:cNvSpPr/>
          <p:nvPr/>
        </p:nvSpPr>
        <p:spPr>
          <a:xfrm>
            <a:off x="39832" y="5194453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400" b="1" dirty="0"/>
              <a:t>Figure 8. </a:t>
            </a:r>
            <a:r>
              <a:rPr lang="en-US" sz="1400" dirty="0"/>
              <a:t>Time dependent evolution of ozone generation efficiency after shutdown of N</a:t>
            </a:r>
            <a:r>
              <a:rPr lang="en-US" sz="1400" baseline="-25000" dirty="0"/>
              <a:t>2</a:t>
            </a:r>
            <a:r>
              <a:rPr lang="en-US" sz="1400" dirty="0"/>
              <a:t> supply. During the experiments illustrated with solid lines, the high voltage electrode was already covered in a powder because of prior N</a:t>
            </a:r>
            <a:r>
              <a:rPr lang="en-US" sz="1400" baseline="-25000" dirty="0"/>
              <a:t>2</a:t>
            </a:r>
            <a:r>
              <a:rPr lang="en-US" sz="1400" dirty="0"/>
              <a:t>-free operation. The dashed line corresponds to N</a:t>
            </a:r>
            <a:r>
              <a:rPr lang="en-US" sz="1400" baseline="-25000" dirty="0"/>
              <a:t>2</a:t>
            </a:r>
            <a:r>
              <a:rPr lang="en-US" sz="1400" dirty="0"/>
              <a:t> shutdown initiated with no prior N</a:t>
            </a:r>
            <a:r>
              <a:rPr lang="en-US" sz="1400" baseline="-25000" dirty="0"/>
              <a:t>2</a:t>
            </a:r>
            <a:r>
              <a:rPr lang="en-US" sz="1400" dirty="0"/>
              <a:t>-free operation, i.e. a relatively powder-free electrode. </a:t>
            </a:r>
          </a:p>
        </p:txBody>
      </p:sp>
    </p:spTree>
    <p:extLst>
      <p:ext uri="{BB962C8B-B14F-4D97-AF65-F5344CB8AC3E}">
        <p14:creationId xmlns:p14="http://schemas.microsoft.com/office/powerpoint/2010/main" val="365522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Gas Effluent After N</a:t>
            </a:r>
            <a:r>
              <a:rPr lang="en-US" altLang="zh-CN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Shutoff</a:t>
            </a:r>
            <a:endParaRPr lang="en-US" altLang="zh-CN" b="1" baseline="-25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1"/>
            <a:ext cx="9067800" cy="53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71800" y="4343400"/>
            <a:ext cx="609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/>
              <a:t>Figure 10. </a:t>
            </a:r>
            <a:r>
              <a:rPr lang="en-US" sz="1600" dirty="0"/>
              <a:t>FT-IR plot of reaction chamber effluent as a function of time following N</a:t>
            </a:r>
            <a:r>
              <a:rPr lang="en-US" sz="1600" baseline="-25000" dirty="0"/>
              <a:t>2</a:t>
            </a:r>
            <a:r>
              <a:rPr lang="en-US" sz="1600" dirty="0"/>
              <a:t> shutoff in the feed gas. </a:t>
            </a:r>
          </a:p>
        </p:txBody>
      </p:sp>
    </p:spTree>
    <p:extLst>
      <p:ext uri="{BB962C8B-B14F-4D97-AF65-F5344CB8AC3E}">
        <p14:creationId xmlns:p14="http://schemas.microsoft.com/office/powerpoint/2010/main" val="292310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Gas Effluent After N</a:t>
            </a:r>
            <a:r>
              <a:rPr lang="en-US" altLang="zh-CN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Shutoff</a:t>
            </a:r>
            <a:endParaRPr lang="en-US" altLang="zh-CN" b="1" baseline="-25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9067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82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Gas Effluent After N</a:t>
            </a:r>
            <a:r>
              <a:rPr lang="en-US" altLang="zh-CN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en-US" altLang="zh-CN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Shutoff</a:t>
            </a:r>
            <a:endParaRPr lang="en-US" altLang="zh-CN" b="1" baseline="-25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4169"/>
            <a:ext cx="9144000" cy="41896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2696"/>
            <a:ext cx="9144000" cy="41926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6266"/>
            <a:ext cx="9144000" cy="42054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8851"/>
            <a:ext cx="9144000" cy="41802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2696"/>
            <a:ext cx="9144000" cy="41926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7655"/>
            <a:ext cx="9144000" cy="41826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1221"/>
            <a:ext cx="9144000" cy="419555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8003"/>
            <a:ext cx="9144000" cy="420199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5640"/>
            <a:ext cx="9144000" cy="41867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8772"/>
            <a:ext cx="9144000" cy="416045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1221"/>
            <a:ext cx="9144000" cy="419555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2696"/>
            <a:ext cx="9144000" cy="419260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08"/>
            <a:ext cx="9144000" cy="4170384"/>
          </a:xfrm>
          <a:prstGeom prst="rect">
            <a:avLst/>
          </a:prstGeom>
        </p:spPr>
      </p:pic>
      <p:pic>
        <p:nvPicPr>
          <p:cNvPr id="2048" name="Picture 204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4438"/>
            <a:ext cx="9144000" cy="4189123"/>
          </a:xfrm>
          <a:prstGeom prst="rect">
            <a:avLst/>
          </a:prstGeom>
        </p:spPr>
      </p:pic>
      <p:pic>
        <p:nvPicPr>
          <p:cNvPr id="2049" name="Picture 20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4708"/>
            <a:ext cx="9144000" cy="4188584"/>
          </a:xfrm>
          <a:prstGeom prst="rect">
            <a:avLst/>
          </a:prstGeom>
        </p:spPr>
      </p:pic>
      <p:pic>
        <p:nvPicPr>
          <p:cNvPr id="2050" name="Picture 20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5557"/>
            <a:ext cx="9144000" cy="4166886"/>
          </a:xfrm>
          <a:prstGeom prst="rect">
            <a:avLst/>
          </a:prstGeom>
        </p:spPr>
      </p:pic>
      <p:pic>
        <p:nvPicPr>
          <p:cNvPr id="2052" name="Picture 205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007"/>
            <a:ext cx="9144000" cy="4197986"/>
          </a:xfrm>
          <a:prstGeom prst="rect">
            <a:avLst/>
          </a:prstGeom>
        </p:spPr>
      </p:pic>
      <p:pic>
        <p:nvPicPr>
          <p:cNvPr id="2053" name="Picture 205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5842"/>
            <a:ext cx="9144000" cy="4166316"/>
          </a:xfrm>
          <a:prstGeom prst="rect">
            <a:avLst/>
          </a:prstGeom>
        </p:spPr>
      </p:pic>
      <p:pic>
        <p:nvPicPr>
          <p:cNvPr id="2054" name="Picture 205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7655"/>
            <a:ext cx="9144000" cy="4182689"/>
          </a:xfrm>
          <a:prstGeom prst="rect">
            <a:avLst/>
          </a:prstGeom>
        </p:spPr>
      </p:pic>
      <p:pic>
        <p:nvPicPr>
          <p:cNvPr id="2055" name="Picture 205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7655"/>
            <a:ext cx="9144000" cy="418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0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52400" y="274638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Proposed Study</a:t>
            </a:r>
            <a:endParaRPr lang="en-US" altLang="zh-CN" sz="4200" b="1" baseline="-25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03173" y="519445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600" b="1" dirty="0"/>
              <a:t>Figure 11. </a:t>
            </a:r>
            <a:r>
              <a:rPr lang="en-US" sz="1600" dirty="0"/>
              <a:t>Input schematic of N</a:t>
            </a:r>
            <a:r>
              <a:rPr lang="en-US" sz="1600" baseline="-25000" dirty="0"/>
              <a:t>2</a:t>
            </a:r>
            <a:r>
              <a:rPr lang="en-US" sz="1600" dirty="0"/>
              <a:t>O</a:t>
            </a:r>
            <a:r>
              <a:rPr lang="en-US" sz="1600" baseline="-25000" dirty="0"/>
              <a:t>5</a:t>
            </a:r>
            <a:r>
              <a:rPr lang="en-US" sz="1600" dirty="0"/>
              <a:t> on Cr</a:t>
            </a:r>
            <a:r>
              <a:rPr lang="en-US" sz="1600" baseline="-25000" dirty="0"/>
              <a:t>2</a:t>
            </a:r>
            <a:r>
              <a:rPr lang="en-US" sz="1600" dirty="0"/>
              <a:t>O</a:t>
            </a:r>
            <a:r>
              <a:rPr lang="en-US" sz="1600" baseline="-25000" dirty="0"/>
              <a:t>3</a:t>
            </a:r>
            <a:r>
              <a:rPr lang="en-US" sz="1600" dirty="0"/>
              <a:t> surface.</a:t>
            </a:r>
          </a:p>
        </p:txBody>
      </p:sp>
      <p:pic>
        <p:nvPicPr>
          <p:cNvPr id="512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145" y="1536853"/>
            <a:ext cx="4572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2807" y="1676400"/>
            <a:ext cx="44253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Calculate the absorption thermodynamics (adsorption equilibria) on steel surfaces (Cr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, Fe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) by NOx adsorbates (N</a:t>
            </a:r>
            <a:r>
              <a:rPr lang="en-US" baseline="-25000" dirty="0"/>
              <a:t>2</a:t>
            </a:r>
            <a:r>
              <a:rPr lang="en-US" dirty="0"/>
              <a:t>O, N</a:t>
            </a:r>
            <a:r>
              <a:rPr lang="en-US" baseline="-25000" dirty="0"/>
              <a:t>2</a:t>
            </a:r>
            <a:r>
              <a:rPr lang="en-US" dirty="0"/>
              <a:t>, NO, NO</a:t>
            </a:r>
            <a:r>
              <a:rPr lang="en-US" baseline="-25000" dirty="0"/>
              <a:t>2</a:t>
            </a:r>
            <a:r>
              <a:rPr lang="en-US" dirty="0"/>
              <a:t>, N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5</a:t>
            </a:r>
            <a:r>
              <a:rPr lang="en-US" dirty="0"/>
              <a:t>, NO</a:t>
            </a:r>
            <a:r>
              <a:rPr lang="en-US" baseline="-25000" dirty="0"/>
              <a:t>4</a:t>
            </a:r>
            <a:r>
              <a:rPr lang="en-US" dirty="0"/>
              <a:t>).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Model the above results as Langmuir isotherms of </a:t>
            </a:r>
            <a:r>
              <a:rPr lang="en-US" dirty="0" err="1"/>
              <a:t>physisorbed</a:t>
            </a:r>
            <a:r>
              <a:rPr lang="en-US" dirty="0"/>
              <a:t> adsorbates.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Determine the temperature dependence of surface coverage from the equilibrium constants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Compare the calculated temperature dependencies (and dominate </a:t>
            </a:r>
            <a:r>
              <a:rPr lang="en-US" dirty="0" err="1" smtClean="0"/>
              <a:t>adsorped</a:t>
            </a:r>
            <a:r>
              <a:rPr lang="en-US" dirty="0" smtClean="0"/>
              <a:t> species) against experimental evidence.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7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15400" cy="4525963"/>
          </a:xfrm>
        </p:spPr>
        <p:txBody>
          <a:bodyPr/>
          <a:lstStyle/>
          <a:p>
            <a:r>
              <a:rPr lang="en-US" altLang="en-US" sz="3100" dirty="0" smtClean="0"/>
              <a:t>Nitrogen concentration appears to have a significant impact on gas temperature.</a:t>
            </a:r>
          </a:p>
          <a:p>
            <a:r>
              <a:rPr lang="en-US" altLang="en-US" sz="3100" dirty="0" smtClean="0"/>
              <a:t>However, the methodology  by which the effects of N</a:t>
            </a:r>
            <a:r>
              <a:rPr lang="en-US" altLang="en-US" sz="3100" baseline="-25000" dirty="0" smtClean="0"/>
              <a:t>2</a:t>
            </a:r>
            <a:r>
              <a:rPr lang="en-US" altLang="en-US" sz="3100" dirty="0" smtClean="0"/>
              <a:t> concentration dictates gas temperature is not clear. </a:t>
            </a:r>
          </a:p>
          <a:p>
            <a:r>
              <a:rPr lang="en-US" altLang="en-US" sz="3100" dirty="0" smtClean="0"/>
              <a:t>Ozone </a:t>
            </a:r>
            <a:r>
              <a:rPr lang="en-US" altLang="en-US" sz="3100" dirty="0" smtClean="0"/>
              <a:t>production (output) also appears </a:t>
            </a:r>
            <a:r>
              <a:rPr lang="en-US" altLang="en-US" sz="3100" dirty="0" smtClean="0"/>
              <a:t>to be related to a surface effect on the electrode surfaces. </a:t>
            </a:r>
          </a:p>
          <a:p>
            <a:r>
              <a:rPr lang="en-US" altLang="en-US" sz="3100" dirty="0" smtClean="0"/>
              <a:t>A deeper investigation into the 3</a:t>
            </a:r>
            <a:r>
              <a:rPr lang="en-US" altLang="en-US" sz="3100" baseline="30000" dirty="0" smtClean="0"/>
              <a:t>rd</a:t>
            </a:r>
            <a:r>
              <a:rPr lang="en-US" altLang="en-US" sz="3100" dirty="0" smtClean="0"/>
              <a:t>-body collisional process </a:t>
            </a:r>
            <a:r>
              <a:rPr lang="en-US" altLang="en-US" sz="3100" dirty="0" smtClean="0"/>
              <a:t>and surface chemistry is needed. </a:t>
            </a:r>
            <a:endParaRPr lang="en-US" altLang="en-US" sz="31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28600"/>
            <a:ext cx="8229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+mj-cs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46907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dirty="0" smtClean="0"/>
              <a:t>Introduction to Ozone Generation</a:t>
            </a:r>
          </a:p>
          <a:p>
            <a:r>
              <a:rPr lang="en-US" altLang="en-US" sz="3600" dirty="0" smtClean="0"/>
              <a:t>The Role of Nitrogen </a:t>
            </a:r>
            <a:endParaRPr lang="en-US" altLang="en-US" sz="3600" dirty="0" smtClean="0"/>
          </a:p>
          <a:p>
            <a:r>
              <a:rPr lang="en-US" altLang="en-US" sz="3600" dirty="0" smtClean="0"/>
              <a:t>Preliminary </a:t>
            </a:r>
            <a:r>
              <a:rPr lang="en-US" altLang="en-US" sz="3600" dirty="0" smtClean="0"/>
              <a:t>Experiments</a:t>
            </a:r>
            <a:endParaRPr lang="en-US" altLang="en-US" sz="3600" dirty="0" smtClean="0"/>
          </a:p>
          <a:p>
            <a:r>
              <a:rPr lang="en-US" altLang="en-US" sz="3600" dirty="0" smtClean="0"/>
              <a:t>Future </a:t>
            </a:r>
            <a:r>
              <a:rPr lang="en-US" altLang="en-US" sz="3600" dirty="0" smtClean="0"/>
              <a:t>Work</a:t>
            </a:r>
            <a:endParaRPr lang="en-US" altLang="en-US" sz="3600" dirty="0" smtClean="0"/>
          </a:p>
          <a:p>
            <a:r>
              <a:rPr lang="en-US" altLang="en-US" sz="3600" dirty="0" smtClean="0"/>
              <a:t>Conclusion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304800"/>
            <a:ext cx="8426450" cy="923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6820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References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0554" y="1524000"/>
            <a:ext cx="90678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Koppenol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W. H., Reactions Involving Singlet Oxygen and the Superoxide Anion Nature 1976, 262, 420 421.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Pietscha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G. J.;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Gibalov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V. I., Dielectric Barrier Discharges and Ozone Synthesis Pure &amp;</a:t>
            </a:r>
            <a:b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Appl. Chem. 1998, 70, 1169-1174.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Murai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A.;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Yamabe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C.; Ihara, S., A Study of Ozone Formation on the Surfaces of Electrodes Ozone: Sci Eng. 2010, 32, 153-160.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Lee, H. M.; Chang, M. B.; Wei, T. C., Kinetic Modeling of Ozone Generation Via Dielectric Barrier Discharges Ozone: Sci Eng. 2004, 26, 551-562.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Batakliev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T.;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Georgiev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V.;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Anachkov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M.;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Rakovsky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S.;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Zaikov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G. E., Ozone Decomposition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Interdisp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Toxicol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2014, 7, 47-59.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Vosko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 H.; Wilk, L.;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Nusair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M., Accurate Spin-Dependent Electron Liquid Correlation Energies for Local Spin Density Calculations: A Critical Analysis Can. J. Phys. 1980, 58 1200-1211.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Kresse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G.;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Hafner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J., Ab Initio Molecular Dynamics for Liquid Metals Phys. Rev. B 1993, 47, 588.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Kresse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G.;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Hafner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J., Ab Initio Molecular-Dynamics Simulation of the Liquid-Metal–Amorphous-Semiconductor Transition in Germanium Phys. Rev. B 1994, 49, 14251.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Kresse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G.;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Furthmuller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J., Efficiency of Ab-Initio Total Energy Calculations for Metals and Semiconductors Using a Plane-Wave Basis Set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Mat. Sci. 1996, 6, 15-50.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Kresse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G.;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Furthmuller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J., Efficient Iterative Schemes for Ab Initio Total-Energy Calculations Using a Plane-Wave Basis Set Phys. Rev. B 1996, 54, 11169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28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76200" y="1670050"/>
            <a:ext cx="3733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 anchorCtr="1"/>
          <a:lstStyle/>
          <a:p>
            <a:pPr algn="ctr" eaLnBrk="0" hangingPunct="0"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Arial" pitchFamily="34" charset="0"/>
              </a:rPr>
              <a:t>Funding Partners:</a:t>
            </a:r>
            <a:r>
              <a:rPr lang="en-US" sz="2800" b="1" dirty="0">
                <a:latin typeface="Book Antiqua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23555" name="Picture 3" descr="ozonia_banner07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38"/>
          <a:stretch>
            <a:fillRect/>
          </a:stretch>
        </p:blipFill>
        <p:spPr bwMode="auto">
          <a:xfrm>
            <a:off x="733425" y="2057400"/>
            <a:ext cx="615315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2"/>
          <p:cNvSpPr txBox="1">
            <a:spLocks noChangeArrowheads="1"/>
          </p:cNvSpPr>
          <p:nvPr/>
        </p:nvSpPr>
        <p:spPr bwMode="auto">
          <a:xfrm>
            <a:off x="2057400" y="190500"/>
            <a:ext cx="59229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4800">
                <a:solidFill>
                  <a:schemeClr val="bg1"/>
                </a:solidFill>
                <a:latin typeface="Times New Roman" pitchFamily="18" charset="0"/>
              </a:rPr>
              <a:t>Acknowledgements</a:t>
            </a:r>
          </a:p>
        </p:txBody>
      </p:sp>
      <p:pic>
        <p:nvPicPr>
          <p:cNvPr id="23557" name="Picture 14" descr="Ozo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91000"/>
            <a:ext cx="29908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4228214"/>
            <a:ext cx="461486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26087"/>
            <a:ext cx="284162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72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7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Appendix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84274" y="1828800"/>
            <a:ext cx="70866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 temperature study – UV emission spectroscopy,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Specair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analysis, thermocouple tests, &amp; cooling water variation testing. [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Slides 10 – 18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Collisional and radiative processes within a plasma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[Slides 19 – 22]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79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0825" y="304800"/>
            <a:ext cx="8426450" cy="923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Collisional and Radiative Processes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" y="1676400"/>
            <a:ext cx="9067800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16478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</a:rPr>
              <a:t>The processes that determine the properties of non-thermal plasmas are collisions involving the plasma electrons and other plasma constituents.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164781"/>
              </a:buClr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16478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</a:rPr>
              <a:t>The charge carrier production is governed by</a:t>
            </a:r>
          </a:p>
          <a:p>
            <a:pPr lvl="1" algn="just">
              <a:lnSpc>
                <a:spcPct val="90000"/>
              </a:lnSpc>
              <a:spcBef>
                <a:spcPct val="20000"/>
              </a:spcBef>
              <a:buClr>
                <a:srgbClr val="16478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</a:rPr>
              <a:t>Direct ionization of ground state atoms and/or molecules</a:t>
            </a:r>
          </a:p>
          <a:p>
            <a:pPr lvl="1" algn="just">
              <a:lnSpc>
                <a:spcPct val="90000"/>
              </a:lnSpc>
              <a:spcBef>
                <a:spcPct val="20000"/>
              </a:spcBef>
              <a:buClr>
                <a:srgbClr val="16478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</a:rPr>
              <a:t>Step-ionization of an atom/molecule that is already in an excited and, in particular, a long-lived metastable state</a:t>
            </a:r>
          </a:p>
          <a:p>
            <a:pPr lvl="1" algn="just">
              <a:lnSpc>
                <a:spcPct val="90000"/>
              </a:lnSpc>
              <a:spcBef>
                <a:spcPct val="20000"/>
              </a:spcBef>
              <a:buClr>
                <a:srgbClr val="164781"/>
              </a:buClr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16478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</a:rPr>
              <a:t>The generation of chemically reactive free radicals by electron impact dissociation in molecular plasmas is an important precursor for plasma chemical reactions.</a:t>
            </a:r>
          </a:p>
        </p:txBody>
      </p:sp>
    </p:spTree>
    <p:extLst>
      <p:ext uri="{BB962C8B-B14F-4D97-AF65-F5344CB8AC3E}">
        <p14:creationId xmlns:p14="http://schemas.microsoft.com/office/powerpoint/2010/main" val="168487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0825" y="304800"/>
            <a:ext cx="8426450" cy="923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Electron-Atom Collisions</a:t>
            </a:r>
          </a:p>
        </p:txBody>
      </p:sp>
      <p:graphicFrame>
        <p:nvGraphicFramePr>
          <p:cNvPr id="4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840314"/>
              </p:ext>
            </p:extLst>
          </p:nvPr>
        </p:nvGraphicFramePr>
        <p:xfrm>
          <a:off x="577850" y="1676400"/>
          <a:ext cx="7772400" cy="4057652"/>
        </p:xfrm>
        <a:graphic>
          <a:graphicData uri="http://schemas.openxmlformats.org/drawingml/2006/table">
            <a:tbl>
              <a:tblPr/>
              <a:tblGrid>
                <a:gridCol w="37750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973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62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6478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 + A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 A</a:t>
                      </a:r>
                      <a:r>
                        <a:rPr kumimoji="0" 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*/m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 + e’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6478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A*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 A + </a:t>
                      </a:r>
                      <a:r>
                        <a:rPr kumimoji="0" lang="en-U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hv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Wingdings" pitchFamily="2" charset="2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6478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Excitation of atoms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6478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Spontaneous de-excitation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9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6478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 +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A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*/m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 A + 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hv +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 e’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6478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Collision-induced de-excitation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9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6478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 +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A  A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+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+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 e’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6478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Ionization of atoms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5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6478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 +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A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*/m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 A 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+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 e’ + E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kin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6478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Super-elastic collisions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5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 +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A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*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+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 e’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6478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6478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Step-wise excitation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5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 +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A</a:t>
                      </a:r>
                      <a:r>
                        <a:rPr kumimoji="0" 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+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 e’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6478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6478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Step-wise ionization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381000" y="5867400"/>
            <a:ext cx="5486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1400" dirty="0">
                <a:latin typeface="Times New Roman" panose="02020603050405020304" pitchFamily="18" charset="0"/>
              </a:rPr>
              <a:t>K. Becker and A. </a:t>
            </a:r>
            <a:r>
              <a:rPr lang="en-US" altLang="en-US" sz="1400" dirty="0" err="1">
                <a:latin typeface="Times New Roman" panose="02020603050405020304" pitchFamily="18" charset="0"/>
              </a:rPr>
              <a:t>Belkind</a:t>
            </a:r>
            <a:r>
              <a:rPr lang="en-US" altLang="en-US" sz="1400" dirty="0">
                <a:latin typeface="Times New Roman" panose="02020603050405020304" pitchFamily="18" charset="0"/>
              </a:rPr>
              <a:t>. ‘Introduction to Plasmas’</a:t>
            </a:r>
            <a:r>
              <a:rPr lang="en-US" altLang="en-US" sz="1400" i="1" dirty="0">
                <a:latin typeface="Times New Roman" panose="02020603050405020304" pitchFamily="18" charset="0"/>
              </a:rPr>
              <a:t>. Vacuum Technology &amp; Coating (September 2003) </a:t>
            </a:r>
            <a:r>
              <a:rPr lang="en-US" altLang="en-US" sz="1400" dirty="0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7333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0825" y="304800"/>
            <a:ext cx="8426450" cy="923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Electron-Molecule Collisions</a:t>
            </a:r>
          </a:p>
        </p:txBody>
      </p:sp>
      <p:graphicFrame>
        <p:nvGraphicFramePr>
          <p:cNvPr id="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008923"/>
              </p:ext>
            </p:extLst>
          </p:nvPr>
        </p:nvGraphicFramePr>
        <p:xfrm>
          <a:off x="600075" y="1560512"/>
          <a:ext cx="8077200" cy="4583979"/>
        </p:xfrm>
        <a:graphic>
          <a:graphicData uri="http://schemas.openxmlformats.org/drawingml/2006/table">
            <a:tbl>
              <a:tblPr/>
              <a:tblGrid>
                <a:gridCol w="39233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538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199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6478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 + AB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 AB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*/m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 + e’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6478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AB*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 AB +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hv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6478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Excitation of molecules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6478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Spontaneous de-excitation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1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6478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 +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AB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*/m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 AB +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hv +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 e’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6478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Collision-induced de-excitation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1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6478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 +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AB  A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*/m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 + B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+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 e’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6478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Dissociation of molecules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1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6478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 +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AB  AB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+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+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 e’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6478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Ionization of molecules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1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6478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 +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AB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 A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+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+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 B + e’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6478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Dissociative ionization of molecules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1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6478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 +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AB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 A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+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+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 B + e’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6478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Dissociative attachment of molecules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99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 +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A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+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+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hv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6478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Radiative recombination of an atomic 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99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 +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A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+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+ e’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+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e’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6478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3-body dielectronic recombination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49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 +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A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+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+ M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+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M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+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e’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6478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3-body heavy particle recombination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671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 +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AB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-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+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 B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6478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Dissociative attachment of molecular negative ions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40"/>
          <p:cNvSpPr>
            <a:spLocks noChangeArrowheads="1"/>
          </p:cNvSpPr>
          <p:nvPr/>
        </p:nvSpPr>
        <p:spPr bwMode="auto">
          <a:xfrm>
            <a:off x="215991" y="6144491"/>
            <a:ext cx="5486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1400" dirty="0">
                <a:latin typeface="Times New Roman" panose="02020603050405020304" pitchFamily="18" charset="0"/>
              </a:rPr>
              <a:t>K. Becker and A. </a:t>
            </a:r>
            <a:r>
              <a:rPr lang="en-US" altLang="en-US" sz="1400" dirty="0" err="1">
                <a:latin typeface="Times New Roman" panose="02020603050405020304" pitchFamily="18" charset="0"/>
              </a:rPr>
              <a:t>Belkind</a:t>
            </a:r>
            <a:r>
              <a:rPr lang="en-US" altLang="en-US" sz="1400" dirty="0">
                <a:latin typeface="Times New Roman" panose="02020603050405020304" pitchFamily="18" charset="0"/>
              </a:rPr>
              <a:t>. ‘Introduction to Plasmas’</a:t>
            </a:r>
            <a:r>
              <a:rPr lang="en-US" altLang="en-US" sz="1400" i="1" dirty="0">
                <a:latin typeface="Times New Roman" panose="02020603050405020304" pitchFamily="18" charset="0"/>
              </a:rPr>
              <a:t>. Vacuum Technology &amp; Coating (September 2003) </a:t>
            </a:r>
            <a:r>
              <a:rPr lang="en-US" altLang="en-US" sz="1400" dirty="0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05987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0825" y="304800"/>
            <a:ext cx="8426450" cy="923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Heavy Particle Collisions</a:t>
            </a:r>
          </a:p>
        </p:txBody>
      </p:sp>
      <p:graphicFrame>
        <p:nvGraphicFramePr>
          <p:cNvPr id="6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279154"/>
              </p:ext>
            </p:extLst>
          </p:nvPr>
        </p:nvGraphicFramePr>
        <p:xfrm>
          <a:off x="577850" y="1629641"/>
          <a:ext cx="7772400" cy="4514850"/>
        </p:xfrm>
        <a:graphic>
          <a:graphicData uri="http://schemas.openxmlformats.org/drawingml/2006/table">
            <a:tbl>
              <a:tblPr/>
              <a:tblGrid>
                <a:gridCol w="37750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973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62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6478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 + B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 A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+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 + B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6478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Charge transfer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97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6478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 +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B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 A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+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 + B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 +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 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6478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Penning ionization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97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6478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A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+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A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  A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+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+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 A + 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6478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Pair ionization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59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6478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A* +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A  A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2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+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+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 e</a:t>
                      </a:r>
                      <a:endParaRPr kumimoji="0" 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Wingdings" pitchFamily="2" charset="2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6478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Hornbeck-Molnar ionization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6478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+ BC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 AC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+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 + B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6478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Ion-molecules reaction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50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A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*/m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+ BC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+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 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6478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6478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Chemical reaction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950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 +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BC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RC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+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Wingdings" pitchFamily="2" charset="2"/>
                        </a:rPr>
                        <a:t> 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6478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6478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Chemical reaction with plasma radical, R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152400" y="6153200"/>
            <a:ext cx="5486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1400" dirty="0">
                <a:latin typeface="Times New Roman" panose="02020603050405020304" pitchFamily="18" charset="0"/>
              </a:rPr>
              <a:t>K. Becker and A. </a:t>
            </a:r>
            <a:r>
              <a:rPr lang="en-US" altLang="en-US" sz="1400" dirty="0" err="1">
                <a:latin typeface="Times New Roman" panose="02020603050405020304" pitchFamily="18" charset="0"/>
              </a:rPr>
              <a:t>Belkind</a:t>
            </a:r>
            <a:r>
              <a:rPr lang="en-US" altLang="en-US" sz="1400" dirty="0">
                <a:latin typeface="Times New Roman" panose="02020603050405020304" pitchFamily="18" charset="0"/>
              </a:rPr>
              <a:t>. ‘Introduction to Plasmas’</a:t>
            </a:r>
            <a:r>
              <a:rPr lang="en-US" altLang="en-US" sz="1400" i="1" dirty="0">
                <a:latin typeface="Times New Roman" panose="02020603050405020304" pitchFamily="18" charset="0"/>
              </a:rPr>
              <a:t>. Vacuum Technology &amp; Coating (September 2003) </a:t>
            </a:r>
            <a:r>
              <a:rPr lang="en-US" altLang="en-US" sz="1400" dirty="0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4120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182122" y="5189411"/>
            <a:ext cx="4944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Figure 2. </a:t>
            </a:r>
            <a:r>
              <a:rPr lang="en-US" dirty="0"/>
              <a:t>Industrial ozone generator for water treatment.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20663"/>
            <a:ext cx="82296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What is Ozone?</a:t>
            </a:r>
          </a:p>
        </p:txBody>
      </p:sp>
      <p:pic>
        <p:nvPicPr>
          <p:cNvPr id="3" name="Picture 3" descr="UK Ozoni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1"/>
            <a:ext cx="4944122" cy="359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285889"/>
              </p:ext>
            </p:extLst>
          </p:nvPr>
        </p:nvGraphicFramePr>
        <p:xfrm>
          <a:off x="5879598" y="3794760"/>
          <a:ext cx="3264402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Designer Zeichnung" r:id="rId4" imgW="5108448" imgH="4888992" progId="">
                  <p:embed/>
                </p:oleObj>
              </mc:Choice>
              <mc:Fallback>
                <p:oleObj name="Designer Zeichnung" r:id="rId4" imgW="5108448" imgH="4888992" progId="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9598" y="3794760"/>
                        <a:ext cx="3264402" cy="304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66FFCC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794760"/>
            <a:ext cx="2057400" cy="304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8" y="4343400"/>
            <a:ext cx="4105922" cy="1905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183868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Figure 1. </a:t>
            </a:r>
            <a:r>
              <a:rPr lang="en-US" dirty="0"/>
              <a:t>The ‘averaged’ structure of ozone showing the delocalized molecular orbital.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91000" y="6474516"/>
            <a:ext cx="4944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Figure 3. </a:t>
            </a:r>
            <a:r>
              <a:rPr lang="en-US" dirty="0">
                <a:solidFill>
                  <a:schemeClr val="bg1"/>
                </a:solidFill>
              </a:rPr>
              <a:t>Ozone disinfection bubble diffusers. 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62967" y="1524001"/>
            <a:ext cx="4097044" cy="366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defTabSz="457200" eaLnBrk="0" hangingPunct="0">
              <a:spcBef>
                <a:spcPct val="4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cs typeface="Arial" charset="0"/>
              </a:rPr>
              <a:t>Tri-atomic form of oxygen.</a:t>
            </a:r>
          </a:p>
          <a:p>
            <a:pPr marL="342900" indent="-342900" defTabSz="457200" eaLnBrk="0" hangingPunct="0">
              <a:spcBef>
                <a:spcPct val="4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cs typeface="Arial" charset="0"/>
              </a:rPr>
              <a:t>Most powerful commercial oxidizing agent available (E</a:t>
            </a:r>
            <a:r>
              <a:rPr lang="en-US" baseline="30000" dirty="0">
                <a:latin typeface="+mj-lt"/>
                <a:cs typeface="Arial" charset="0"/>
              </a:rPr>
              <a:t>0</a:t>
            </a:r>
            <a:r>
              <a:rPr lang="en-US" dirty="0">
                <a:latin typeface="+mj-lt"/>
                <a:cs typeface="Arial" charset="0"/>
              </a:rPr>
              <a:t> = +2.07V).</a:t>
            </a:r>
          </a:p>
          <a:p>
            <a:pPr marL="342900" indent="-342900" defTabSz="457200" eaLnBrk="0" hangingPunct="0">
              <a:spcBef>
                <a:spcPct val="4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cs typeface="Arial" charset="0"/>
              </a:rPr>
              <a:t>Unstable  -  must be generated and used onsite.</a:t>
            </a:r>
          </a:p>
          <a:p>
            <a:pPr marL="342900" indent="-342900" defTabSz="457200" eaLnBrk="0" hangingPunct="0">
              <a:spcBef>
                <a:spcPct val="4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cs typeface="Arial" charset="0"/>
              </a:rPr>
              <a:t>Leaves a dissolved residual which ultimately converts back to oxygen</a:t>
            </a:r>
            <a:r>
              <a:rPr lang="en-US" dirty="0" smtClean="0">
                <a:latin typeface="+mj-lt"/>
                <a:cs typeface="Arial" charset="0"/>
              </a:rPr>
              <a:t>.</a:t>
            </a:r>
          </a:p>
          <a:p>
            <a:pPr marL="342900" indent="-342900" defTabSz="457200" eaLnBrk="0" hangingPunct="0">
              <a:spcBef>
                <a:spcPct val="4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+mj-lt"/>
                <a:cs typeface="Arial" charset="0"/>
              </a:rPr>
              <a:t>Relatively easy to manufacture.</a:t>
            </a:r>
            <a:endParaRPr lang="en-US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41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3"/>
          <p:cNvSpPr>
            <a:spLocks noChangeShapeType="1"/>
          </p:cNvSpPr>
          <p:nvPr/>
        </p:nvSpPr>
        <p:spPr bwMode="auto">
          <a:xfrm>
            <a:off x="889075" y="3384818"/>
            <a:ext cx="3271154" cy="1192"/>
          </a:xfrm>
          <a:prstGeom prst="line">
            <a:avLst/>
          </a:prstGeom>
          <a:noFill/>
          <a:ln w="1270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Line 4"/>
          <p:cNvSpPr>
            <a:spLocks noChangeShapeType="1"/>
          </p:cNvSpPr>
          <p:nvPr/>
        </p:nvSpPr>
        <p:spPr bwMode="auto">
          <a:xfrm>
            <a:off x="889075" y="3537218"/>
            <a:ext cx="3271154" cy="1192"/>
          </a:xfrm>
          <a:prstGeom prst="line">
            <a:avLst/>
          </a:prstGeom>
          <a:noFill/>
          <a:ln w="127000">
            <a:solidFill>
              <a:srgbClr val="FF66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Line 5"/>
          <p:cNvSpPr>
            <a:spLocks noChangeShapeType="1"/>
          </p:cNvSpPr>
          <p:nvPr/>
        </p:nvSpPr>
        <p:spPr bwMode="auto">
          <a:xfrm>
            <a:off x="889075" y="4299218"/>
            <a:ext cx="3271154" cy="1192"/>
          </a:xfrm>
          <a:prstGeom prst="line">
            <a:avLst/>
          </a:prstGeom>
          <a:noFill/>
          <a:ln w="1270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2717875" y="4359542"/>
            <a:ext cx="1420" cy="18367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>
            <a:off x="2546426" y="4604018"/>
            <a:ext cx="276856" cy="119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>
            <a:off x="2598813" y="4691329"/>
            <a:ext cx="178891" cy="238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Line 9"/>
          <p:cNvSpPr>
            <a:spLocks noChangeShapeType="1"/>
          </p:cNvSpPr>
          <p:nvPr/>
        </p:nvSpPr>
        <p:spPr bwMode="auto">
          <a:xfrm>
            <a:off x="2659138" y="4789754"/>
            <a:ext cx="75247" cy="238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0"/>
          <p:cNvSpPr>
            <a:spLocks noChangeArrowheads="1"/>
          </p:cNvSpPr>
          <p:nvPr/>
        </p:nvSpPr>
        <p:spPr bwMode="auto">
          <a:xfrm>
            <a:off x="976074" y="2660605"/>
            <a:ext cx="147716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defTabSz="457200" eaLnBrk="0" hangingPunct="0"/>
            <a:r>
              <a:rPr lang="de-CH" altLang="en-US" dirty="0">
                <a:ea typeface="MS PGothic" pitchFamily="34" charset="-128"/>
                <a:sym typeface="Wingdings 2" pitchFamily="18" charset="2"/>
              </a:rPr>
              <a:t>HV Electrode</a:t>
            </a:r>
            <a:endParaRPr lang="en-US" altLang="en-US" dirty="0">
              <a:ea typeface="MS PGothic" pitchFamily="34" charset="-128"/>
              <a:sym typeface="Wingdings 2" pitchFamily="18" charset="2"/>
            </a:endParaRPr>
          </a:p>
        </p:txBody>
      </p:sp>
      <p:sp>
        <p:nvSpPr>
          <p:cNvPr id="6154" name="Rectangle 11"/>
          <p:cNvSpPr>
            <a:spLocks noChangeArrowheads="1"/>
          </p:cNvSpPr>
          <p:nvPr/>
        </p:nvSpPr>
        <p:spPr bwMode="auto">
          <a:xfrm>
            <a:off x="116415" y="2235565"/>
            <a:ext cx="1193868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defTabSz="457200" eaLnBrk="0" hangingPunct="0"/>
            <a:r>
              <a:rPr lang="de-CH" altLang="en-US" dirty="0">
                <a:ea typeface="MS PGothic" pitchFamily="34" charset="-128"/>
                <a:sym typeface="Wingdings 2" pitchFamily="18" charset="2"/>
              </a:rPr>
              <a:t>Dielectric</a:t>
            </a:r>
            <a:endParaRPr lang="en-US" altLang="en-US" dirty="0">
              <a:ea typeface="MS PGothic" pitchFamily="34" charset="-128"/>
              <a:sym typeface="Wingdings 2" pitchFamily="18" charset="2"/>
            </a:endParaRPr>
          </a:p>
        </p:txBody>
      </p:sp>
      <p:sp>
        <p:nvSpPr>
          <p:cNvPr id="6155" name="Rectangle 13"/>
          <p:cNvSpPr>
            <a:spLocks noChangeArrowheads="1"/>
          </p:cNvSpPr>
          <p:nvPr/>
        </p:nvSpPr>
        <p:spPr bwMode="auto">
          <a:xfrm>
            <a:off x="2437625" y="5248007"/>
            <a:ext cx="2178498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defTabSz="457200" eaLnBrk="0" hangingPunct="0"/>
            <a:r>
              <a:rPr lang="en-US" altLang="en-US" dirty="0">
                <a:ea typeface="MS PGothic" pitchFamily="34" charset="-128"/>
                <a:sym typeface="Wingdings 2" pitchFamily="18" charset="2"/>
              </a:rPr>
              <a:t>Ground Electrode</a:t>
            </a:r>
          </a:p>
        </p:txBody>
      </p:sp>
      <p:sp>
        <p:nvSpPr>
          <p:cNvPr id="6156" name="Line 14"/>
          <p:cNvSpPr>
            <a:spLocks noChangeShapeType="1"/>
          </p:cNvSpPr>
          <p:nvPr/>
        </p:nvSpPr>
        <p:spPr bwMode="auto">
          <a:xfrm flipH="1">
            <a:off x="1634084" y="2972626"/>
            <a:ext cx="23503" cy="41219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15"/>
          <p:cNvSpPr>
            <a:spLocks noChangeShapeType="1"/>
          </p:cNvSpPr>
          <p:nvPr/>
        </p:nvSpPr>
        <p:spPr bwMode="auto">
          <a:xfrm>
            <a:off x="457200" y="2578055"/>
            <a:ext cx="431875" cy="960356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16"/>
          <p:cNvSpPr>
            <a:spLocks noChangeShapeType="1"/>
          </p:cNvSpPr>
          <p:nvPr/>
        </p:nvSpPr>
        <p:spPr bwMode="auto">
          <a:xfrm>
            <a:off x="2888152" y="4331208"/>
            <a:ext cx="232351" cy="1048698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Rectangle 17"/>
          <p:cNvSpPr>
            <a:spLocks noChangeArrowheads="1"/>
          </p:cNvSpPr>
          <p:nvPr/>
        </p:nvSpPr>
        <p:spPr bwMode="auto">
          <a:xfrm>
            <a:off x="766114" y="6140258"/>
            <a:ext cx="195887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457200" eaLnBrk="0" hangingPunct="0"/>
            <a:r>
              <a:rPr lang="en-US" altLang="en-US" sz="2000" dirty="0">
                <a:ea typeface="MS PGothic" pitchFamily="34" charset="-128"/>
              </a:rPr>
              <a:t>3 O</a:t>
            </a:r>
            <a:r>
              <a:rPr lang="en-US" altLang="en-US" sz="2000" baseline="-25000" dirty="0">
                <a:ea typeface="MS PGothic" pitchFamily="34" charset="-128"/>
              </a:rPr>
              <a:t>2                       </a:t>
            </a:r>
            <a:r>
              <a:rPr lang="en-US" altLang="en-US" sz="2000" dirty="0">
                <a:ea typeface="MS PGothic" pitchFamily="34" charset="-128"/>
              </a:rPr>
              <a:t>2 </a:t>
            </a:r>
            <a:r>
              <a:rPr lang="en-US" altLang="en-US" sz="2000" dirty="0" smtClean="0">
                <a:ea typeface="MS PGothic" pitchFamily="34" charset="-128"/>
              </a:rPr>
              <a:t>O</a:t>
            </a:r>
            <a:r>
              <a:rPr lang="en-US" altLang="en-US" sz="2000" baseline="-25000" dirty="0" smtClean="0">
                <a:ea typeface="MS PGothic" pitchFamily="34" charset="-128"/>
              </a:rPr>
              <a:t>3</a:t>
            </a:r>
            <a:endParaRPr lang="en-US" altLang="en-US" sz="2000" b="1" baseline="-25000" dirty="0">
              <a:ea typeface="MS PGothic" pitchFamily="34" charset="-128"/>
            </a:endParaRPr>
          </a:p>
        </p:txBody>
      </p:sp>
      <p:grpSp>
        <p:nvGrpSpPr>
          <p:cNvPr id="6160" name="Group 18"/>
          <p:cNvGrpSpPr>
            <a:grpSpLocks/>
          </p:cNvGrpSpPr>
          <p:nvPr/>
        </p:nvGrpSpPr>
        <p:grpSpPr bwMode="auto">
          <a:xfrm>
            <a:off x="1193875" y="4359540"/>
            <a:ext cx="2751517" cy="808637"/>
            <a:chOff x="1948" y="2973"/>
            <a:chExt cx="1938" cy="678"/>
          </a:xfrm>
        </p:grpSpPr>
        <p:sp>
          <p:nvSpPr>
            <p:cNvPr id="29" name="Rectangle 20"/>
            <p:cNvSpPr>
              <a:spLocks noChangeAspect="1" noChangeArrowheads="1"/>
            </p:cNvSpPr>
            <p:nvPr/>
          </p:nvSpPr>
          <p:spPr bwMode="auto">
            <a:xfrm>
              <a:off x="2112" y="3264"/>
              <a:ext cx="647" cy="387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ctr" defTabSz="457200" eaLnBrk="0" hangingPunct="0"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000000"/>
                    </a:outerShdw>
                  </a:effectLst>
                  <a:ea typeface="MS PGothic" pitchFamily="34" charset="-128"/>
                </a:rPr>
                <a:t>Heat</a:t>
              </a:r>
            </a:p>
          </p:txBody>
        </p:sp>
        <p:cxnSp>
          <p:nvCxnSpPr>
            <p:cNvPr id="6200" name="AutoShape 21"/>
            <p:cNvCxnSpPr>
              <a:cxnSpLocks noChangeAspect="1" noChangeShapeType="1"/>
            </p:cNvCxnSpPr>
            <p:nvPr/>
          </p:nvCxnSpPr>
          <p:spPr bwMode="auto">
            <a:xfrm rot="16200000" flipH="1">
              <a:off x="1888" y="3035"/>
              <a:ext cx="329" cy="210"/>
            </a:xfrm>
            <a:prstGeom prst="curvedConnector3">
              <a:avLst>
                <a:gd name="adj1" fmla="val 42245"/>
              </a:avLst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01" name="AutoShape 22"/>
            <p:cNvCxnSpPr>
              <a:cxnSpLocks noChangeAspect="1" noChangeShapeType="1"/>
            </p:cNvCxnSpPr>
            <p:nvPr/>
          </p:nvCxnSpPr>
          <p:spPr bwMode="auto">
            <a:xfrm rot="16200000" flipH="1">
              <a:off x="2132" y="3038"/>
              <a:ext cx="325" cy="207"/>
            </a:xfrm>
            <a:prstGeom prst="curvedConnector3">
              <a:avLst>
                <a:gd name="adj1" fmla="val 41537"/>
              </a:avLst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02" name="AutoShape 23"/>
            <p:cNvCxnSpPr>
              <a:cxnSpLocks noChangeAspect="1" noChangeShapeType="1"/>
            </p:cNvCxnSpPr>
            <p:nvPr/>
          </p:nvCxnSpPr>
          <p:spPr bwMode="auto">
            <a:xfrm rot="16200000" flipH="1">
              <a:off x="2380" y="3054"/>
              <a:ext cx="329" cy="187"/>
            </a:xfrm>
            <a:prstGeom prst="curvedConnector3">
              <a:avLst>
                <a:gd name="adj1" fmla="val 40120"/>
              </a:avLst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03" name="AutoShape 24"/>
            <p:cNvCxnSpPr>
              <a:cxnSpLocks noChangeAspect="1" noChangeShapeType="1"/>
            </p:cNvCxnSpPr>
            <p:nvPr/>
          </p:nvCxnSpPr>
          <p:spPr bwMode="auto">
            <a:xfrm rot="16200000" flipH="1">
              <a:off x="3147" y="3037"/>
              <a:ext cx="316" cy="202"/>
            </a:xfrm>
            <a:prstGeom prst="curvedConnector3">
              <a:avLst>
                <a:gd name="adj1" fmla="val 43352"/>
              </a:avLst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04" name="AutoShape 25"/>
            <p:cNvCxnSpPr>
              <a:cxnSpLocks noChangeAspect="1" noChangeShapeType="1"/>
            </p:cNvCxnSpPr>
            <p:nvPr/>
          </p:nvCxnSpPr>
          <p:spPr bwMode="auto">
            <a:xfrm rot="16200000" flipH="1">
              <a:off x="3375" y="3034"/>
              <a:ext cx="331" cy="210"/>
            </a:xfrm>
            <a:prstGeom prst="curvedConnector3">
              <a:avLst>
                <a:gd name="adj1" fmla="val 42292"/>
              </a:avLst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05" name="AutoShape 26"/>
            <p:cNvCxnSpPr>
              <a:cxnSpLocks noChangeAspect="1" noChangeShapeType="1"/>
            </p:cNvCxnSpPr>
            <p:nvPr/>
          </p:nvCxnSpPr>
          <p:spPr bwMode="auto">
            <a:xfrm rot="16200000" flipH="1">
              <a:off x="3623" y="3040"/>
              <a:ext cx="328" cy="199"/>
            </a:xfrm>
            <a:prstGeom prst="curvedConnector3">
              <a:avLst>
                <a:gd name="adj1" fmla="val 42681"/>
              </a:avLst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161" name="Line 27"/>
          <p:cNvSpPr>
            <a:spLocks noChangeShapeType="1"/>
          </p:cNvSpPr>
          <p:nvPr/>
        </p:nvSpPr>
        <p:spPr bwMode="auto">
          <a:xfrm>
            <a:off x="2717875" y="2178317"/>
            <a:ext cx="0" cy="11449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Oval 28"/>
          <p:cNvSpPr>
            <a:spLocks noChangeArrowheads="1"/>
          </p:cNvSpPr>
          <p:nvPr/>
        </p:nvSpPr>
        <p:spPr bwMode="auto">
          <a:xfrm>
            <a:off x="2501975" y="2343417"/>
            <a:ext cx="386178" cy="324409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/>
            <a:endParaRPr lang="en-US" altLang="en-US"/>
          </a:p>
        </p:txBody>
      </p:sp>
      <p:sp>
        <p:nvSpPr>
          <p:cNvPr id="6163" name="Oval 29"/>
          <p:cNvSpPr>
            <a:spLocks noChangeArrowheads="1"/>
          </p:cNvSpPr>
          <p:nvPr/>
        </p:nvSpPr>
        <p:spPr bwMode="auto">
          <a:xfrm>
            <a:off x="2501975" y="2648217"/>
            <a:ext cx="386178" cy="324409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/>
            <a:endParaRPr lang="en-US" altLang="en-US"/>
          </a:p>
        </p:txBody>
      </p:sp>
      <p:sp>
        <p:nvSpPr>
          <p:cNvPr id="6164" name="Line 30"/>
          <p:cNvSpPr>
            <a:spLocks noChangeShapeType="1"/>
          </p:cNvSpPr>
          <p:nvPr/>
        </p:nvSpPr>
        <p:spPr bwMode="auto">
          <a:xfrm>
            <a:off x="2717875" y="3092717"/>
            <a:ext cx="0" cy="22899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Rectangle 31"/>
          <p:cNvSpPr>
            <a:spLocks noChangeArrowheads="1"/>
          </p:cNvSpPr>
          <p:nvPr/>
        </p:nvSpPr>
        <p:spPr bwMode="auto">
          <a:xfrm>
            <a:off x="1276663" y="1990852"/>
            <a:ext cx="934210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defTabSz="457200" eaLnBrk="0" hangingPunct="0"/>
            <a:r>
              <a:rPr lang="de-CH" altLang="en-US" dirty="0">
                <a:ea typeface="MS PGothic" pitchFamily="34" charset="-128"/>
                <a:sym typeface="Wingdings 2" pitchFamily="18" charset="2"/>
              </a:rPr>
              <a:t>HV PSU</a:t>
            </a:r>
            <a:endParaRPr lang="en-US" altLang="en-US" dirty="0">
              <a:ea typeface="MS PGothic" pitchFamily="34" charset="-128"/>
              <a:sym typeface="Wingdings 2" pitchFamily="18" charset="2"/>
            </a:endParaRPr>
          </a:p>
        </p:txBody>
      </p:sp>
      <p:sp>
        <p:nvSpPr>
          <p:cNvPr id="6166" name="Line 32"/>
          <p:cNvSpPr>
            <a:spLocks noChangeShapeType="1"/>
          </p:cNvSpPr>
          <p:nvPr/>
        </p:nvSpPr>
        <p:spPr bwMode="auto">
          <a:xfrm rot="10800000">
            <a:off x="1940635" y="2275128"/>
            <a:ext cx="557226" cy="334507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67" name="Group 33"/>
          <p:cNvGrpSpPr>
            <a:grpSpLocks/>
          </p:cNvGrpSpPr>
          <p:nvPr/>
        </p:nvGrpSpPr>
        <p:grpSpPr bwMode="auto">
          <a:xfrm>
            <a:off x="1447151" y="6285810"/>
            <a:ext cx="628650" cy="111125"/>
            <a:chOff x="740" y="1261"/>
            <a:chExt cx="396" cy="70"/>
          </a:xfrm>
        </p:grpSpPr>
        <p:sp>
          <p:nvSpPr>
            <p:cNvPr id="6196" name="Line 34"/>
            <p:cNvSpPr>
              <a:spLocks noChangeShapeType="1"/>
            </p:cNvSpPr>
            <p:nvPr/>
          </p:nvSpPr>
          <p:spPr bwMode="auto">
            <a:xfrm>
              <a:off x="752" y="1261"/>
              <a:ext cx="384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7" name="Line 35"/>
            <p:cNvSpPr>
              <a:spLocks noChangeShapeType="1"/>
            </p:cNvSpPr>
            <p:nvPr/>
          </p:nvSpPr>
          <p:spPr bwMode="auto">
            <a:xfrm flipH="1">
              <a:off x="740" y="1330"/>
              <a:ext cx="384" cy="1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87552" y="3688845"/>
            <a:ext cx="717386" cy="484152"/>
            <a:chOff x="1169" y="1922"/>
            <a:chExt cx="511" cy="328"/>
          </a:xfrm>
        </p:grpSpPr>
        <p:sp>
          <p:nvSpPr>
            <p:cNvPr id="6194" name="AutoShape 40"/>
            <p:cNvSpPr>
              <a:spLocks noChangeArrowheads="1"/>
            </p:cNvSpPr>
            <p:nvPr/>
          </p:nvSpPr>
          <p:spPr bwMode="auto">
            <a:xfrm flipH="1">
              <a:off x="1189" y="1922"/>
              <a:ext cx="491" cy="328"/>
            </a:xfrm>
            <a:prstGeom prst="leftArrow">
              <a:avLst>
                <a:gd name="adj1" fmla="val 75009"/>
                <a:gd name="adj2" fmla="val 74841"/>
              </a:avLst>
            </a:prstGeom>
            <a:gradFill rotWithShape="1">
              <a:gsLst>
                <a:gs pos="0">
                  <a:srgbClr val="99FF99"/>
                </a:gs>
                <a:gs pos="100000">
                  <a:srgbClr val="33CC33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altLang="en-US"/>
            </a:p>
          </p:txBody>
        </p:sp>
        <p:sp>
          <p:nvSpPr>
            <p:cNvPr id="47" name="Rectangle 41"/>
            <p:cNvSpPr>
              <a:spLocks noChangeArrowheads="1"/>
            </p:cNvSpPr>
            <p:nvPr/>
          </p:nvSpPr>
          <p:spPr bwMode="auto">
            <a:xfrm flipH="1">
              <a:off x="1169" y="1928"/>
              <a:ext cx="377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457200" eaLnBrk="0" hangingPunct="0">
                <a:defRPr/>
              </a:pPr>
              <a:r>
                <a:rPr lang="en-US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ea typeface="MS PGothic" pitchFamily="34" charset="-128"/>
                </a:rPr>
                <a:t>O</a:t>
              </a:r>
              <a:r>
                <a:rPr lang="en-US" sz="2000" b="1" baseline="-25000" dirty="0">
                  <a:effectLst>
                    <a:outerShdw blurRad="38100" dist="38100" dir="2700000" algn="tl">
                      <a:srgbClr val="FFFFFF"/>
                    </a:outerShdw>
                  </a:effectLst>
                  <a:ea typeface="MS PGothic" pitchFamily="34" charset="-128"/>
                </a:rPr>
                <a:t>2</a:t>
              </a:r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4172469" y="3669357"/>
            <a:ext cx="1149759" cy="514064"/>
            <a:chOff x="3835" y="1936"/>
            <a:chExt cx="933" cy="328"/>
          </a:xfrm>
        </p:grpSpPr>
        <p:sp>
          <p:nvSpPr>
            <p:cNvPr id="6192" name="AutoShape 43"/>
            <p:cNvSpPr>
              <a:spLocks noChangeArrowheads="1"/>
            </p:cNvSpPr>
            <p:nvPr/>
          </p:nvSpPr>
          <p:spPr bwMode="auto">
            <a:xfrm flipH="1">
              <a:off x="3928" y="1936"/>
              <a:ext cx="840" cy="328"/>
            </a:xfrm>
            <a:prstGeom prst="leftArrow">
              <a:avLst>
                <a:gd name="adj1" fmla="val 75009"/>
                <a:gd name="adj2" fmla="val 128037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rgbClr val="000066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altLang="en-US"/>
            </a:p>
          </p:txBody>
        </p:sp>
        <p:sp>
          <p:nvSpPr>
            <p:cNvPr id="50" name="Rectangle 44"/>
            <p:cNvSpPr>
              <a:spLocks noChangeArrowheads="1"/>
            </p:cNvSpPr>
            <p:nvPr/>
          </p:nvSpPr>
          <p:spPr bwMode="auto">
            <a:xfrm flipH="1">
              <a:off x="3835" y="1960"/>
              <a:ext cx="768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defTabSz="457200" eaLnBrk="0" hangingPunct="0">
                <a:defRPr/>
              </a:pPr>
              <a:r>
                <a:rPr 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MS PGothic" pitchFamily="34" charset="-128"/>
                </a:rPr>
                <a:t>   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MS PGothic" pitchFamily="34" charset="-128"/>
                </a:rPr>
                <a:t>O</a:t>
              </a:r>
              <a:r>
                <a:rPr lang="en-US" sz="2000" b="1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MS PGothic" pitchFamily="34" charset="-128"/>
                </a:rPr>
                <a:t>3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MS PGothic" pitchFamily="34" charset="-128"/>
                </a:rPr>
                <a:t>+</a:t>
              </a:r>
              <a:r>
                <a:rPr lang="en-US" sz="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MS PGothic" pitchFamily="34" charset="-128"/>
                </a:rPr>
                <a:t> 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MS PGothic" pitchFamily="34" charset="-128"/>
                </a:rPr>
                <a:t>O</a:t>
              </a:r>
              <a:r>
                <a:rPr lang="en-US" sz="2000" b="1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MS PGothic" pitchFamily="34" charset="-128"/>
                </a:rPr>
                <a:t>2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MS PGothic" pitchFamily="34" charset="-128"/>
                </a:rPr>
                <a:t> </a:t>
              </a:r>
            </a:p>
          </p:txBody>
        </p:sp>
      </p:grpSp>
      <p:sp>
        <p:nvSpPr>
          <p:cNvPr id="6170" name="Text Box 45"/>
          <p:cNvSpPr txBox="1">
            <a:spLocks noChangeArrowheads="1"/>
          </p:cNvSpPr>
          <p:nvPr/>
        </p:nvSpPr>
        <p:spPr bwMode="auto">
          <a:xfrm>
            <a:off x="91217" y="1539799"/>
            <a:ext cx="4406105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 tIns="46800" rIns="90000" bIns="46800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CH" altLang="en-US" sz="2000" b="1" dirty="0">
                <a:latin typeface="Times New Roman" pitchFamily="18" charset="0"/>
                <a:ea typeface="MS PGothic" pitchFamily="34" charset="-128"/>
              </a:rPr>
              <a:t>Dielectric Barrier Discharge (DBD)</a:t>
            </a:r>
          </a:p>
        </p:txBody>
      </p: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804938" y="3591193"/>
            <a:ext cx="3469922" cy="497348"/>
            <a:chOff x="1731" y="2009"/>
            <a:chExt cx="2444" cy="417"/>
          </a:xfrm>
        </p:grpSpPr>
        <p:sp>
          <p:nvSpPr>
            <p:cNvPr id="6174" name="Text Box 48"/>
            <p:cNvSpPr txBox="1">
              <a:spLocks noChangeArrowheads="1"/>
            </p:cNvSpPr>
            <p:nvPr/>
          </p:nvSpPr>
          <p:spPr bwMode="auto">
            <a:xfrm>
              <a:off x="3487" y="2046"/>
              <a:ext cx="2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>
                  <a:ea typeface="MS PGothic" pitchFamily="34" charset="-128"/>
                </a:rPr>
                <a:t>O</a:t>
              </a:r>
              <a:r>
                <a:rPr lang="en-US" altLang="en-US" baseline="-25000">
                  <a:ea typeface="MS PGothic" pitchFamily="34" charset="-128"/>
                </a:rPr>
                <a:t>3</a:t>
              </a:r>
              <a:endParaRPr lang="en-US" altLang="en-US">
                <a:ea typeface="MS PGothic" pitchFamily="34" charset="-128"/>
              </a:endParaRPr>
            </a:p>
          </p:txBody>
        </p:sp>
        <p:grpSp>
          <p:nvGrpSpPr>
            <p:cNvPr id="6175" name="Group 49"/>
            <p:cNvGrpSpPr>
              <a:grpSpLocks/>
            </p:cNvGrpSpPr>
            <p:nvPr/>
          </p:nvGrpSpPr>
          <p:grpSpPr bwMode="auto">
            <a:xfrm>
              <a:off x="1731" y="2009"/>
              <a:ext cx="2444" cy="417"/>
              <a:chOff x="1731" y="2009"/>
              <a:chExt cx="2444" cy="417"/>
            </a:xfrm>
          </p:grpSpPr>
          <p:grpSp>
            <p:nvGrpSpPr>
              <p:cNvPr id="6176" name="Group 50"/>
              <p:cNvGrpSpPr>
                <a:grpSpLocks/>
              </p:cNvGrpSpPr>
              <p:nvPr/>
            </p:nvGrpSpPr>
            <p:grpSpPr bwMode="auto">
              <a:xfrm>
                <a:off x="1731" y="2009"/>
                <a:ext cx="1058" cy="417"/>
                <a:chOff x="1731" y="2009"/>
                <a:chExt cx="1058" cy="417"/>
              </a:xfrm>
            </p:grpSpPr>
            <p:sp>
              <p:nvSpPr>
                <p:cNvPr id="6186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1731" y="2050"/>
                  <a:ext cx="281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en-US" altLang="en-US" dirty="0">
                      <a:ea typeface="MS PGothic" pitchFamily="34" charset="-128"/>
                    </a:rPr>
                    <a:t>O</a:t>
                  </a:r>
                  <a:r>
                    <a:rPr lang="en-US" altLang="en-US" baseline="-25000" dirty="0">
                      <a:ea typeface="MS PGothic" pitchFamily="34" charset="-128"/>
                    </a:rPr>
                    <a:t>2</a:t>
                  </a:r>
                  <a:endParaRPr lang="en-US" altLang="en-US" dirty="0">
                    <a:ea typeface="MS PGothic" pitchFamily="34" charset="-128"/>
                  </a:endParaRPr>
                </a:p>
              </p:txBody>
            </p:sp>
            <p:sp>
              <p:nvSpPr>
                <p:cNvPr id="6187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2025" y="2009"/>
                  <a:ext cx="281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en-US" altLang="en-US" dirty="0">
                      <a:ea typeface="MS PGothic" pitchFamily="34" charset="-128"/>
                    </a:rPr>
                    <a:t>O</a:t>
                  </a:r>
                  <a:r>
                    <a:rPr lang="en-US" altLang="en-US" baseline="-25000" dirty="0">
                      <a:ea typeface="MS PGothic" pitchFamily="34" charset="-128"/>
                    </a:rPr>
                    <a:t>2</a:t>
                  </a:r>
                  <a:endParaRPr lang="en-US" altLang="en-US" dirty="0">
                    <a:ea typeface="MS PGothic" pitchFamily="34" charset="-128"/>
                  </a:endParaRPr>
                </a:p>
              </p:txBody>
            </p:sp>
            <p:sp>
              <p:nvSpPr>
                <p:cNvPr id="6188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957" y="2170"/>
                  <a:ext cx="281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en-US" altLang="en-US" dirty="0">
                      <a:ea typeface="MS PGothic" pitchFamily="34" charset="-128"/>
                    </a:rPr>
                    <a:t>O</a:t>
                  </a:r>
                  <a:r>
                    <a:rPr lang="en-US" altLang="en-US" baseline="-25000" dirty="0">
                      <a:ea typeface="MS PGothic" pitchFamily="34" charset="-128"/>
                    </a:rPr>
                    <a:t>2</a:t>
                  </a:r>
                  <a:endParaRPr lang="en-US" altLang="en-US" dirty="0">
                    <a:ea typeface="MS PGothic" pitchFamily="34" charset="-128"/>
                  </a:endParaRPr>
                </a:p>
              </p:txBody>
            </p:sp>
            <p:sp>
              <p:nvSpPr>
                <p:cNvPr id="6189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2315" y="2035"/>
                  <a:ext cx="3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en-US" altLang="en-US" dirty="0">
                      <a:ea typeface="MS PGothic" pitchFamily="34" charset="-128"/>
                    </a:rPr>
                    <a:t>O</a:t>
                  </a:r>
                  <a:r>
                    <a:rPr lang="en-US" altLang="en-US" baseline="30000" dirty="0">
                      <a:ea typeface="MS PGothic" pitchFamily="34" charset="-128"/>
                    </a:rPr>
                    <a:t>– – </a:t>
                  </a:r>
                </a:p>
              </p:txBody>
            </p:sp>
            <p:sp>
              <p:nvSpPr>
                <p:cNvPr id="6190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2313" y="2195"/>
                  <a:ext cx="249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en-US" altLang="en-US">
                      <a:ea typeface="MS PGothic" pitchFamily="34" charset="-128"/>
                    </a:rPr>
                    <a:t>e</a:t>
                  </a:r>
                  <a:r>
                    <a:rPr lang="en-US" altLang="en-US" baseline="30000">
                      <a:ea typeface="MS PGothic" pitchFamily="34" charset="-128"/>
                    </a:rPr>
                    <a:t>–</a:t>
                  </a:r>
                </a:p>
              </p:txBody>
            </p:sp>
            <p:sp>
              <p:nvSpPr>
                <p:cNvPr id="6191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2508" y="2126"/>
                  <a:ext cx="281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en-US" altLang="en-US" dirty="0">
                      <a:ea typeface="MS PGothic" pitchFamily="34" charset="-128"/>
                    </a:rPr>
                    <a:t>O</a:t>
                  </a:r>
                  <a:r>
                    <a:rPr lang="en-US" altLang="en-US" baseline="-25000" dirty="0">
                      <a:ea typeface="MS PGothic" pitchFamily="34" charset="-128"/>
                    </a:rPr>
                    <a:t>2</a:t>
                  </a:r>
                  <a:endParaRPr lang="en-US" altLang="en-US" dirty="0">
                    <a:ea typeface="MS PGothic" pitchFamily="34" charset="-128"/>
                  </a:endParaRPr>
                </a:p>
              </p:txBody>
            </p:sp>
          </p:grpSp>
          <p:grpSp>
            <p:nvGrpSpPr>
              <p:cNvPr id="6177" name="Group 57"/>
              <p:cNvGrpSpPr>
                <a:grpSpLocks/>
              </p:cNvGrpSpPr>
              <p:nvPr/>
            </p:nvGrpSpPr>
            <p:grpSpPr bwMode="auto">
              <a:xfrm>
                <a:off x="2691" y="2022"/>
                <a:ext cx="1484" cy="404"/>
                <a:chOff x="2691" y="2022"/>
                <a:chExt cx="1484" cy="404"/>
              </a:xfrm>
            </p:grpSpPr>
            <p:sp>
              <p:nvSpPr>
                <p:cNvPr id="6178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3003" y="2024"/>
                  <a:ext cx="3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en-US" altLang="en-US" dirty="0">
                      <a:ea typeface="MS PGothic" pitchFamily="34" charset="-128"/>
                    </a:rPr>
                    <a:t>O</a:t>
                  </a:r>
                  <a:r>
                    <a:rPr lang="en-US" altLang="en-US" baseline="30000" dirty="0">
                      <a:ea typeface="MS PGothic" pitchFamily="34" charset="-128"/>
                    </a:rPr>
                    <a:t>– – </a:t>
                  </a:r>
                </a:p>
              </p:txBody>
            </p:sp>
            <p:sp>
              <p:nvSpPr>
                <p:cNvPr id="6179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3272" y="2022"/>
                  <a:ext cx="281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en-US" altLang="en-US" dirty="0">
                      <a:ea typeface="MS PGothic" pitchFamily="34" charset="-128"/>
                    </a:rPr>
                    <a:t>O</a:t>
                  </a:r>
                  <a:r>
                    <a:rPr lang="en-US" altLang="en-US" baseline="-25000" dirty="0">
                      <a:ea typeface="MS PGothic" pitchFamily="34" charset="-128"/>
                    </a:rPr>
                    <a:t>2</a:t>
                  </a:r>
                  <a:endParaRPr lang="en-US" altLang="en-US" dirty="0">
                    <a:ea typeface="MS PGothic" pitchFamily="34" charset="-128"/>
                  </a:endParaRPr>
                </a:p>
              </p:txBody>
            </p:sp>
            <p:sp>
              <p:nvSpPr>
                <p:cNvPr id="6180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2691" y="2028"/>
                  <a:ext cx="249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en-US" altLang="en-US" dirty="0">
                      <a:ea typeface="MS PGothic" pitchFamily="34" charset="-128"/>
                    </a:rPr>
                    <a:t>e</a:t>
                  </a:r>
                  <a:r>
                    <a:rPr lang="en-US" altLang="en-US" baseline="30000" dirty="0">
                      <a:ea typeface="MS PGothic" pitchFamily="34" charset="-128"/>
                    </a:rPr>
                    <a:t>–</a:t>
                  </a:r>
                </a:p>
              </p:txBody>
            </p:sp>
            <p:sp>
              <p:nvSpPr>
                <p:cNvPr id="6181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3284" y="2195"/>
                  <a:ext cx="281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en-US" altLang="en-US">
                      <a:ea typeface="MS PGothic" pitchFamily="34" charset="-128"/>
                    </a:rPr>
                    <a:t>O</a:t>
                  </a:r>
                  <a:r>
                    <a:rPr lang="en-US" altLang="en-US" baseline="-25000">
                      <a:ea typeface="MS PGothic" pitchFamily="34" charset="-128"/>
                    </a:rPr>
                    <a:t>3</a:t>
                  </a:r>
                  <a:endParaRPr lang="en-US" altLang="en-US">
                    <a:ea typeface="MS PGothic" pitchFamily="34" charset="-128"/>
                  </a:endParaRPr>
                </a:p>
              </p:txBody>
            </p:sp>
            <p:sp>
              <p:nvSpPr>
                <p:cNvPr id="618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702" y="2031"/>
                  <a:ext cx="281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en-US" altLang="en-US">
                      <a:ea typeface="MS PGothic" pitchFamily="34" charset="-128"/>
                    </a:rPr>
                    <a:t>O</a:t>
                  </a:r>
                  <a:r>
                    <a:rPr lang="en-US" altLang="en-US" baseline="-25000">
                      <a:ea typeface="MS PGothic" pitchFamily="34" charset="-128"/>
                    </a:rPr>
                    <a:t>3</a:t>
                  </a:r>
                  <a:endParaRPr lang="en-US" altLang="en-US">
                    <a:ea typeface="MS PGothic" pitchFamily="34" charset="-128"/>
                  </a:endParaRPr>
                </a:p>
              </p:txBody>
            </p:sp>
            <p:sp>
              <p:nvSpPr>
                <p:cNvPr id="6183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3646" y="2195"/>
                  <a:ext cx="281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en-US" altLang="en-US" dirty="0">
                      <a:ea typeface="MS PGothic" pitchFamily="34" charset="-128"/>
                    </a:rPr>
                    <a:t>O</a:t>
                  </a:r>
                  <a:r>
                    <a:rPr lang="en-US" altLang="en-US" baseline="-25000" dirty="0">
                      <a:ea typeface="MS PGothic" pitchFamily="34" charset="-128"/>
                    </a:rPr>
                    <a:t>2</a:t>
                  </a:r>
                  <a:endParaRPr lang="en-US" altLang="en-US" dirty="0">
                    <a:ea typeface="MS PGothic" pitchFamily="34" charset="-128"/>
                  </a:endParaRPr>
                </a:p>
              </p:txBody>
            </p:sp>
            <p:sp>
              <p:nvSpPr>
                <p:cNvPr id="6184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3044" y="2182"/>
                  <a:ext cx="281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en-US" altLang="en-US" dirty="0">
                      <a:ea typeface="MS PGothic" pitchFamily="34" charset="-128"/>
                    </a:rPr>
                    <a:t>O</a:t>
                  </a:r>
                  <a:r>
                    <a:rPr lang="en-US" altLang="en-US" baseline="-25000" dirty="0">
                      <a:ea typeface="MS PGothic" pitchFamily="34" charset="-128"/>
                    </a:rPr>
                    <a:t>2</a:t>
                  </a:r>
                  <a:endParaRPr lang="en-US" altLang="en-US" dirty="0">
                    <a:ea typeface="MS PGothic" pitchFamily="34" charset="-128"/>
                  </a:endParaRPr>
                </a:p>
              </p:txBody>
            </p:sp>
            <p:sp>
              <p:nvSpPr>
                <p:cNvPr id="6185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3894" y="2179"/>
                  <a:ext cx="281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4572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en-US" altLang="en-US">
                      <a:ea typeface="MS PGothic" pitchFamily="34" charset="-128"/>
                    </a:rPr>
                    <a:t>O</a:t>
                  </a:r>
                  <a:r>
                    <a:rPr lang="en-US" altLang="en-US" baseline="-25000">
                      <a:ea typeface="MS PGothic" pitchFamily="34" charset="-128"/>
                    </a:rPr>
                    <a:t>2</a:t>
                  </a:r>
                  <a:endParaRPr lang="en-US" altLang="en-US">
                    <a:ea typeface="MS PGothic" pitchFamily="34" charset="-128"/>
                  </a:endParaRPr>
                </a:p>
              </p:txBody>
            </p:sp>
          </p:grpSp>
        </p:grpSp>
      </p:grpSp>
      <p:sp>
        <p:nvSpPr>
          <p:cNvPr id="63" name="Title 1"/>
          <p:cNvSpPr txBox="1">
            <a:spLocks/>
          </p:cNvSpPr>
          <p:nvPr/>
        </p:nvSpPr>
        <p:spPr bwMode="auto">
          <a:xfrm>
            <a:off x="457200" y="220663"/>
            <a:ext cx="82296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Generation of Ozone</a:t>
            </a:r>
          </a:p>
        </p:txBody>
      </p:sp>
      <p:sp>
        <p:nvSpPr>
          <p:cNvPr id="62" name="Rectangle 20"/>
          <p:cNvSpPr>
            <a:spLocks noChangeAspect="1" noChangeArrowheads="1"/>
          </p:cNvSpPr>
          <p:nvPr/>
        </p:nvSpPr>
        <p:spPr bwMode="auto">
          <a:xfrm>
            <a:off x="3031971" y="4774821"/>
            <a:ext cx="918592" cy="46156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defTabSz="457200" eaLnBrk="0" hangingPunct="0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Heat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6626" y="5165822"/>
            <a:ext cx="4453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Figure 5. </a:t>
            </a:r>
            <a:r>
              <a:rPr lang="en-US" dirty="0" smtClean="0"/>
              <a:t>Water-cooled </a:t>
            </a:r>
            <a:r>
              <a:rPr lang="en-US" dirty="0"/>
              <a:t>reactor with pure O</a:t>
            </a:r>
            <a:r>
              <a:rPr lang="en-US" baseline="-25000" dirty="0"/>
              <a:t>2</a:t>
            </a:r>
            <a:r>
              <a:rPr lang="en-US" dirty="0"/>
              <a:t> at 1.1 bar pressure and constant input power of 160 Watts.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74796" y="5661575"/>
            <a:ext cx="3488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Figure 4. </a:t>
            </a:r>
            <a:r>
              <a:rPr lang="en-US" dirty="0"/>
              <a:t>Ozone generator diagram.</a:t>
            </a:r>
          </a:p>
        </p:txBody>
      </p:sp>
      <p:sp>
        <p:nvSpPr>
          <p:cNvPr id="3" name="Rectangle 2"/>
          <p:cNvSpPr/>
          <p:nvPr/>
        </p:nvSpPr>
        <p:spPr>
          <a:xfrm>
            <a:off x="4707374" y="1648464"/>
            <a:ext cx="43324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TimesNewRomanPSMT"/>
              </a:rPr>
              <a:t>e- + O</a:t>
            </a:r>
            <a:r>
              <a:rPr lang="pt-BR" baseline="-25000" dirty="0">
                <a:solidFill>
                  <a:srgbClr val="000000"/>
                </a:solidFill>
                <a:latin typeface="TimesNewRomanPSMT"/>
              </a:rPr>
              <a:t>2</a:t>
            </a:r>
            <a:r>
              <a:rPr lang="pt-BR" dirty="0">
                <a:solidFill>
                  <a:srgbClr val="000000"/>
                </a:solidFill>
                <a:latin typeface="TimesNewRomanPSMT"/>
              </a:rPr>
              <a:t> 	    </a:t>
            </a:r>
            <a:r>
              <a:rPr lang="pt-BR" dirty="0">
                <a:solidFill>
                  <a:srgbClr val="000000"/>
                </a:solidFill>
                <a:latin typeface="Wingdings-Regular"/>
              </a:rPr>
              <a:t> </a:t>
            </a:r>
            <a:r>
              <a:rPr lang="pt-BR" dirty="0">
                <a:solidFill>
                  <a:srgbClr val="000000"/>
                </a:solidFill>
                <a:latin typeface="TimesNewRomanPSMT"/>
              </a:rPr>
              <a:t>O</a:t>
            </a:r>
            <a:r>
              <a:rPr lang="pt-BR" baseline="-25000" dirty="0">
                <a:solidFill>
                  <a:srgbClr val="000000"/>
                </a:solidFill>
                <a:latin typeface="TimesNewRomanPSMT"/>
              </a:rPr>
              <a:t>2</a:t>
            </a:r>
            <a:r>
              <a:rPr lang="pt-BR" dirty="0">
                <a:solidFill>
                  <a:srgbClr val="000000"/>
                </a:solidFill>
                <a:latin typeface="TimesNewRomanPSMT"/>
              </a:rPr>
              <a:t>* + e- 		(2)</a:t>
            </a:r>
            <a:br>
              <a:rPr lang="pt-BR" dirty="0">
                <a:solidFill>
                  <a:srgbClr val="000000"/>
                </a:solidFill>
                <a:latin typeface="TimesNewRomanPSMT"/>
              </a:rPr>
            </a:br>
            <a:r>
              <a:rPr lang="pt-BR" dirty="0">
                <a:solidFill>
                  <a:srgbClr val="000000"/>
                </a:solidFill>
                <a:latin typeface="TimesNewRomanPSMT"/>
              </a:rPr>
              <a:t>O</a:t>
            </a:r>
            <a:r>
              <a:rPr lang="pt-BR" baseline="-25000" dirty="0">
                <a:solidFill>
                  <a:srgbClr val="000000"/>
                </a:solidFill>
                <a:latin typeface="TimesNewRomanPSMT"/>
              </a:rPr>
              <a:t>2</a:t>
            </a:r>
            <a:r>
              <a:rPr lang="pt-BR" dirty="0">
                <a:solidFill>
                  <a:srgbClr val="000000"/>
                </a:solidFill>
                <a:latin typeface="TimesNewRomanPSMT"/>
              </a:rPr>
              <a:t>* + O</a:t>
            </a:r>
            <a:r>
              <a:rPr lang="pt-BR" baseline="-25000" dirty="0">
                <a:solidFill>
                  <a:srgbClr val="000000"/>
                </a:solidFill>
                <a:latin typeface="TimesNewRomanPSMT"/>
              </a:rPr>
              <a:t>2</a:t>
            </a:r>
            <a:r>
              <a:rPr lang="pt-BR" dirty="0">
                <a:solidFill>
                  <a:srgbClr val="000000"/>
                </a:solidFill>
                <a:latin typeface="TimesNewRomanPSMT"/>
              </a:rPr>
              <a:t>     </a:t>
            </a:r>
            <a:r>
              <a:rPr lang="pt-BR" dirty="0">
                <a:solidFill>
                  <a:srgbClr val="000000"/>
                </a:solidFill>
                <a:latin typeface="Wingdings-Regular"/>
              </a:rPr>
              <a:t> </a:t>
            </a:r>
            <a:r>
              <a:rPr lang="pt-BR" dirty="0">
                <a:solidFill>
                  <a:srgbClr val="000000"/>
                </a:solidFill>
                <a:latin typeface="TimesNewRomanPSMT"/>
              </a:rPr>
              <a:t>O</a:t>
            </a:r>
            <a:r>
              <a:rPr lang="pt-BR" baseline="-25000" dirty="0">
                <a:solidFill>
                  <a:srgbClr val="000000"/>
                </a:solidFill>
                <a:latin typeface="TimesNewRomanPSMT"/>
              </a:rPr>
              <a:t>3</a:t>
            </a:r>
            <a:r>
              <a:rPr lang="pt-BR" dirty="0">
                <a:solidFill>
                  <a:srgbClr val="000000"/>
                </a:solidFill>
                <a:latin typeface="TimesNewRomanPSMT"/>
              </a:rPr>
              <a:t>* + O 		(2a)</a:t>
            </a:r>
            <a:br>
              <a:rPr lang="pt-BR" dirty="0">
                <a:solidFill>
                  <a:srgbClr val="000000"/>
                </a:solidFill>
                <a:latin typeface="TimesNewRomanPSMT"/>
              </a:rPr>
            </a:br>
            <a:r>
              <a:rPr lang="pt-BR" dirty="0">
                <a:solidFill>
                  <a:srgbClr val="000000"/>
                </a:solidFill>
                <a:latin typeface="TimesNewRomanPSMT"/>
              </a:rPr>
              <a:t>e- + O</a:t>
            </a:r>
            <a:r>
              <a:rPr lang="pt-BR" baseline="-25000" dirty="0">
                <a:solidFill>
                  <a:srgbClr val="000000"/>
                </a:solidFill>
                <a:latin typeface="TimesNewRomanPSMT"/>
              </a:rPr>
              <a:t>2</a:t>
            </a:r>
            <a:r>
              <a:rPr lang="pt-BR" dirty="0">
                <a:solidFill>
                  <a:srgbClr val="000000"/>
                </a:solidFill>
                <a:latin typeface="TimesNewRomanPSMT"/>
              </a:rPr>
              <a:t> 	    </a:t>
            </a:r>
            <a:r>
              <a:rPr lang="pt-BR" dirty="0">
                <a:solidFill>
                  <a:srgbClr val="000000"/>
                </a:solidFill>
                <a:latin typeface="Wingdings-Regular"/>
              </a:rPr>
              <a:t> </a:t>
            </a:r>
            <a:r>
              <a:rPr lang="pt-BR" dirty="0">
                <a:solidFill>
                  <a:srgbClr val="000000"/>
                </a:solidFill>
                <a:latin typeface="TimesNewRomanPSMT"/>
              </a:rPr>
              <a:t>2O + e- 		(3)</a:t>
            </a:r>
            <a:br>
              <a:rPr lang="pt-BR" dirty="0">
                <a:solidFill>
                  <a:srgbClr val="000000"/>
                </a:solidFill>
                <a:latin typeface="TimesNewRomanPSMT"/>
              </a:rPr>
            </a:br>
            <a:r>
              <a:rPr lang="pt-BR" dirty="0">
                <a:solidFill>
                  <a:srgbClr val="000000"/>
                </a:solidFill>
                <a:latin typeface="TimesNewRomanPSMT"/>
              </a:rPr>
              <a:t>O + O</a:t>
            </a:r>
            <a:r>
              <a:rPr lang="pt-BR" baseline="-25000" dirty="0">
                <a:solidFill>
                  <a:srgbClr val="000000"/>
                </a:solidFill>
                <a:latin typeface="TimesNewRomanPSMT"/>
              </a:rPr>
              <a:t>2</a:t>
            </a:r>
            <a:r>
              <a:rPr lang="pt-BR" dirty="0">
                <a:solidFill>
                  <a:srgbClr val="000000"/>
                </a:solidFill>
                <a:latin typeface="TimesNewRomanPSMT"/>
              </a:rPr>
              <a:t> 	    </a:t>
            </a:r>
            <a:r>
              <a:rPr lang="pt-BR" dirty="0">
                <a:solidFill>
                  <a:srgbClr val="000000"/>
                </a:solidFill>
                <a:latin typeface="Wingdings-Regular"/>
              </a:rPr>
              <a:t> </a:t>
            </a:r>
            <a:r>
              <a:rPr lang="pt-BR" dirty="0">
                <a:solidFill>
                  <a:srgbClr val="000000"/>
                </a:solidFill>
                <a:latin typeface="TimesNewRomanPSMT"/>
              </a:rPr>
              <a:t>O</a:t>
            </a:r>
            <a:r>
              <a:rPr lang="pt-BR" baseline="-25000" dirty="0">
                <a:solidFill>
                  <a:srgbClr val="000000"/>
                </a:solidFill>
                <a:latin typeface="TimesNewRomanPSMT"/>
              </a:rPr>
              <a:t>3</a:t>
            </a:r>
            <a:r>
              <a:rPr lang="pt-BR" dirty="0">
                <a:solidFill>
                  <a:srgbClr val="000000"/>
                </a:solidFill>
                <a:latin typeface="TimesNewRomanPSMT"/>
              </a:rPr>
              <a:t>* 		(3a)</a:t>
            </a:r>
            <a:br>
              <a:rPr lang="pt-BR" dirty="0">
                <a:solidFill>
                  <a:srgbClr val="000000"/>
                </a:solidFill>
                <a:latin typeface="TimesNewRomanPSMT"/>
              </a:rPr>
            </a:br>
            <a:r>
              <a:rPr lang="pt-BR" dirty="0">
                <a:solidFill>
                  <a:srgbClr val="000000"/>
                </a:solidFill>
                <a:latin typeface="TimesNewRomanPSMT"/>
              </a:rPr>
              <a:t>O</a:t>
            </a:r>
            <a:r>
              <a:rPr lang="pt-BR" baseline="-25000" dirty="0">
                <a:solidFill>
                  <a:srgbClr val="000000"/>
                </a:solidFill>
                <a:latin typeface="TimesNewRomanPSMT"/>
              </a:rPr>
              <a:t>3</a:t>
            </a:r>
            <a:r>
              <a:rPr lang="pt-BR" dirty="0">
                <a:solidFill>
                  <a:srgbClr val="000000"/>
                </a:solidFill>
                <a:latin typeface="TimesNewRomanPSMT"/>
              </a:rPr>
              <a:t>* + M 	    </a:t>
            </a:r>
            <a:r>
              <a:rPr lang="pt-BR" dirty="0">
                <a:solidFill>
                  <a:srgbClr val="000000"/>
                </a:solidFill>
                <a:latin typeface="Wingdings-Regular"/>
              </a:rPr>
              <a:t> </a:t>
            </a:r>
            <a:r>
              <a:rPr lang="pt-BR" dirty="0">
                <a:solidFill>
                  <a:srgbClr val="000000"/>
                </a:solidFill>
                <a:latin typeface="TimesNewRomanPSMT"/>
              </a:rPr>
              <a:t>O</a:t>
            </a:r>
            <a:r>
              <a:rPr lang="pt-BR" baseline="-25000" dirty="0">
                <a:solidFill>
                  <a:srgbClr val="000000"/>
                </a:solidFill>
                <a:latin typeface="TimesNewRomanPSMT"/>
              </a:rPr>
              <a:t>3</a:t>
            </a:r>
            <a:r>
              <a:rPr lang="pt-BR" dirty="0">
                <a:solidFill>
                  <a:srgbClr val="000000"/>
                </a:solidFill>
                <a:latin typeface="TimesNewRomanPSMT"/>
              </a:rPr>
              <a:t> + M* 		(4)</a:t>
            </a:r>
            <a:r>
              <a:rPr lang="pt-BR" dirty="0"/>
              <a:t> </a:t>
            </a:r>
            <a:endParaRPr lang="en-US" dirty="0"/>
          </a:p>
        </p:txBody>
      </p:sp>
      <p:pic>
        <p:nvPicPr>
          <p:cNvPr id="6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290" y="1525482"/>
            <a:ext cx="490971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97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/>
      <p:bldP spid="62" grpId="0"/>
      <p:bldP spid="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2" y="1530927"/>
            <a:ext cx="4572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491" y="1530927"/>
            <a:ext cx="4523509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Why Use Nitrogen?</a:t>
            </a:r>
            <a:endParaRPr lang="en-US" altLang="zh-CN" sz="4200" b="1" baseline="-25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882" y="518852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600" b="1" dirty="0"/>
              <a:t>Figure 6. </a:t>
            </a:r>
            <a:r>
              <a:rPr lang="en-US" sz="1600" dirty="0"/>
              <a:t>Plot of ozone production as a function of time with and without N</a:t>
            </a:r>
            <a:r>
              <a:rPr lang="en-US" sz="1600" baseline="-25000" dirty="0"/>
              <a:t>2</a:t>
            </a:r>
            <a:r>
              <a:rPr lang="en-US" sz="16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630882" y="5188527"/>
            <a:ext cx="4513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Figure 7. </a:t>
            </a:r>
            <a:r>
              <a:rPr lang="en-US" sz="1600" dirty="0"/>
              <a:t>Plot of ozone production efficiency as a function of N</a:t>
            </a:r>
            <a:r>
              <a:rPr lang="en-US" sz="1600" baseline="-25000" dirty="0"/>
              <a:t>2</a:t>
            </a:r>
            <a:r>
              <a:rPr lang="en-US" sz="1600" dirty="0"/>
              <a:t> inclusion at constant power density and temperature</a:t>
            </a:r>
          </a:p>
        </p:txBody>
      </p:sp>
    </p:spTree>
    <p:extLst>
      <p:ext uri="{BB962C8B-B14F-4D97-AF65-F5344CB8AC3E}">
        <p14:creationId xmlns:p14="http://schemas.microsoft.com/office/powerpoint/2010/main" val="408976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9067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304800"/>
            <a:ext cx="8426450" cy="923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Plasma Temp. Study – Setup 1</a:t>
            </a:r>
          </a:p>
        </p:txBody>
      </p:sp>
    </p:spTree>
    <p:extLst>
      <p:ext uri="{BB962C8B-B14F-4D97-AF65-F5344CB8AC3E}">
        <p14:creationId xmlns:p14="http://schemas.microsoft.com/office/powerpoint/2010/main" val="395487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304800"/>
            <a:ext cx="8426450" cy="923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UV Emission Spectra – Setup 1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8" y="1600200"/>
            <a:ext cx="531018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323850" y="2057400"/>
            <a:ext cx="39624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Figure 3 shows relative emission intensities from a DBD ozone generator with a feed gas mixture of (O</a:t>
            </a:r>
            <a:r>
              <a:rPr lang="en-US" altLang="en-US" baseline="-25000" dirty="0"/>
              <a:t>2</a:t>
            </a:r>
            <a:r>
              <a:rPr lang="en-US" altLang="en-US" dirty="0"/>
              <a:t> + 3% N</a:t>
            </a:r>
            <a:r>
              <a:rPr lang="en-US" altLang="en-US" baseline="-25000" dirty="0"/>
              <a:t>2</a:t>
            </a:r>
            <a:r>
              <a:rPr lang="en-US" altLang="en-US" dirty="0"/>
              <a:t>) at 2.2 bar pressure.</a:t>
            </a:r>
          </a:p>
          <a:p>
            <a:pPr eaLnBrk="1" hangingPunct="1"/>
            <a:endParaRPr lang="en-US" altLang="en-US" baseline="-25000" dirty="0"/>
          </a:p>
        </p:txBody>
      </p:sp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419600"/>
            <a:ext cx="33813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381000" y="3962400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/>
              <a:t>*</a:t>
            </a:r>
            <a:endParaRPr lang="en-US" altLang="en-US" b="1"/>
          </a:p>
        </p:txBody>
      </p:sp>
      <p:sp>
        <p:nvSpPr>
          <p:cNvPr id="15367" name="TextBox 15"/>
          <p:cNvSpPr txBox="1">
            <a:spLocks noChangeArrowheads="1"/>
          </p:cNvSpPr>
          <p:nvPr/>
        </p:nvSpPr>
        <p:spPr bwMode="auto">
          <a:xfrm>
            <a:off x="8193088" y="2438400"/>
            <a:ext cx="530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/>
              <a:t>*</a:t>
            </a:r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124064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304800"/>
            <a:ext cx="8426450" cy="923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Preliminary Results – Setup 1</a:t>
            </a:r>
          </a:p>
        </p:txBody>
      </p:sp>
      <p:pic>
        <p:nvPicPr>
          <p:cNvPr id="1638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552575"/>
            <a:ext cx="8937625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02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304800"/>
            <a:ext cx="8426450" cy="923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Preliminary Results – Setup 2</a:t>
            </a:r>
          </a:p>
        </p:txBody>
      </p:sp>
      <p:pic>
        <p:nvPicPr>
          <p:cNvPr id="1741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610600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6096000" y="3047999"/>
            <a:ext cx="2895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u="sng" dirty="0"/>
              <a:t>Recorded Temperature</a:t>
            </a:r>
            <a:r>
              <a:rPr lang="en-US" altLang="en-US" dirty="0"/>
              <a:t>: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45.5 Degrees Celsius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~319 Kelvin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82900"/>
            <a:ext cx="5943599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40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1174</Words>
  <Application>Microsoft Office PowerPoint</Application>
  <PresentationFormat>On-screen Show (4:3)</PresentationFormat>
  <Paragraphs>177</Paragraphs>
  <Slides>27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1_Office Theme</vt:lpstr>
      <vt:lpstr>Designer Zeichnung</vt:lpstr>
      <vt:lpstr>PowerPoint Presentation</vt:lpstr>
      <vt:lpstr>PowerPoint Presentation</vt:lpstr>
      <vt:lpstr>PowerPoint Presentation</vt:lpstr>
      <vt:lpstr>PowerPoint Presentation</vt:lpstr>
      <vt:lpstr>Why Use Nitrogen?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Working Hypothesis: Surface Effect</vt:lpstr>
      <vt:lpstr>Gas Effluent After N2 Shutoff</vt:lpstr>
      <vt:lpstr>Gas Effluent After N2 Shutoff</vt:lpstr>
      <vt:lpstr>Gas Effluent After N2 Shutoff</vt:lpstr>
      <vt:lpstr>Proposed Study</vt:lpstr>
      <vt:lpstr>PowerPoint Presentation</vt:lpstr>
      <vt:lpstr>References</vt:lpstr>
      <vt:lpstr>PowerPoint Presentation</vt:lpstr>
      <vt:lpstr>PowerPoint Presentation</vt:lpstr>
      <vt:lpstr>Appendix</vt:lpstr>
      <vt:lpstr>PowerPoint Presentation</vt:lpstr>
      <vt:lpstr>PowerPoint Presentation</vt:lpstr>
      <vt:lpstr>PowerPoint Presentation</vt:lpstr>
      <vt:lpstr>PowerPoint Presentation</vt:lpstr>
    </vt:vector>
  </TitlesOfParts>
  <Company>HEAVEN KILLERS RELEASE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LEAP</dc:creator>
  <cp:lastModifiedBy>PlasmaTechSolutions</cp:lastModifiedBy>
  <cp:revision>57</cp:revision>
  <dcterms:created xsi:type="dcterms:W3CDTF">2017-04-18T05:05:26Z</dcterms:created>
  <dcterms:modified xsi:type="dcterms:W3CDTF">2018-08-15T16:08:58Z</dcterms:modified>
</cp:coreProperties>
</file>